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51"/>
  </p:notesMasterIdLst>
  <p:handoutMasterIdLst>
    <p:handoutMasterId r:id="rId52"/>
  </p:handoutMasterIdLst>
  <p:sldIdLst>
    <p:sldId id="270" r:id="rId2"/>
    <p:sldId id="371" r:id="rId3"/>
    <p:sldId id="344" r:id="rId4"/>
    <p:sldId id="345" r:id="rId5"/>
    <p:sldId id="346" r:id="rId6"/>
    <p:sldId id="347" r:id="rId7"/>
    <p:sldId id="348" r:id="rId8"/>
    <p:sldId id="350" r:id="rId9"/>
    <p:sldId id="368" r:id="rId10"/>
    <p:sldId id="369" r:id="rId11"/>
    <p:sldId id="351" r:id="rId12"/>
    <p:sldId id="352" r:id="rId13"/>
    <p:sldId id="353" r:id="rId14"/>
    <p:sldId id="370" r:id="rId15"/>
    <p:sldId id="354" r:id="rId16"/>
    <p:sldId id="355" r:id="rId17"/>
    <p:sldId id="356" r:id="rId18"/>
    <p:sldId id="357" r:id="rId19"/>
    <p:sldId id="358" r:id="rId20"/>
    <p:sldId id="359" r:id="rId21"/>
    <p:sldId id="360" r:id="rId22"/>
    <p:sldId id="361" r:id="rId23"/>
    <p:sldId id="315" r:id="rId24"/>
    <p:sldId id="316" r:id="rId25"/>
    <p:sldId id="317" r:id="rId26"/>
    <p:sldId id="318" r:id="rId27"/>
    <p:sldId id="319" r:id="rId28"/>
    <p:sldId id="320" r:id="rId29"/>
    <p:sldId id="321" r:id="rId30"/>
    <p:sldId id="322" r:id="rId31"/>
    <p:sldId id="323" r:id="rId32"/>
    <p:sldId id="325" r:id="rId33"/>
    <p:sldId id="326" r:id="rId34"/>
    <p:sldId id="362" r:id="rId35"/>
    <p:sldId id="363" r:id="rId36"/>
    <p:sldId id="329" r:id="rId37"/>
    <p:sldId id="364" r:id="rId38"/>
    <p:sldId id="332" r:id="rId39"/>
    <p:sldId id="333" r:id="rId40"/>
    <p:sldId id="365" r:id="rId41"/>
    <p:sldId id="366" r:id="rId42"/>
    <p:sldId id="367" r:id="rId43"/>
    <p:sldId id="337" r:id="rId44"/>
    <p:sldId id="338" r:id="rId45"/>
    <p:sldId id="339" r:id="rId46"/>
    <p:sldId id="340" r:id="rId47"/>
    <p:sldId id="341" r:id="rId48"/>
    <p:sldId id="342" r:id="rId49"/>
    <p:sldId id="298"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E4ACAF-BA35-4F1D-81A8-84589C2777C0}">
          <p14:sldIdLst>
            <p14:sldId id="270"/>
            <p14:sldId id="371"/>
            <p14:sldId id="344"/>
            <p14:sldId id="345"/>
            <p14:sldId id="346"/>
            <p14:sldId id="347"/>
            <p14:sldId id="348"/>
            <p14:sldId id="350"/>
            <p14:sldId id="368"/>
            <p14:sldId id="369"/>
            <p14:sldId id="351"/>
            <p14:sldId id="352"/>
            <p14:sldId id="353"/>
            <p14:sldId id="370"/>
            <p14:sldId id="354"/>
            <p14:sldId id="355"/>
            <p14:sldId id="356"/>
            <p14:sldId id="357"/>
            <p14:sldId id="358"/>
            <p14:sldId id="359"/>
            <p14:sldId id="360"/>
            <p14:sldId id="361"/>
            <p14:sldId id="315"/>
            <p14:sldId id="316"/>
            <p14:sldId id="317"/>
            <p14:sldId id="318"/>
            <p14:sldId id="319"/>
            <p14:sldId id="320"/>
            <p14:sldId id="321"/>
            <p14:sldId id="322"/>
            <p14:sldId id="323"/>
            <p14:sldId id="325"/>
            <p14:sldId id="326"/>
            <p14:sldId id="362"/>
            <p14:sldId id="363"/>
            <p14:sldId id="329"/>
            <p14:sldId id="364"/>
            <p14:sldId id="332"/>
            <p14:sldId id="333"/>
            <p14:sldId id="365"/>
            <p14:sldId id="366"/>
            <p14:sldId id="367"/>
            <p14:sldId id="337"/>
            <p14:sldId id="338"/>
            <p14:sldId id="339"/>
            <p14:sldId id="340"/>
            <p14:sldId id="341"/>
            <p14:sldId id="342"/>
            <p14:sldId id="2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Maureen Steddin" initials="MS [2]" lastIdx="1" clrIdx="7"/>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Maureen Steddin" initials="MS" lastIdx="2"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4CD1D9-F41D-46F6-AB94-90F81A77D8E6}" v="4" dt="2020-05-22T21:04:16.542"/>
  </p1510:revLst>
</p1510:revInfo>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35" autoAdjust="0"/>
    <p:restoredTop sz="86551" autoAdjust="0"/>
  </p:normalViewPr>
  <p:slideViewPr>
    <p:cSldViewPr snapToGrid="0" snapToObjects="1">
      <p:cViewPr varScale="1">
        <p:scale>
          <a:sx n="50" d="100"/>
          <a:sy n="50" d="100"/>
        </p:scale>
        <p:origin x="163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berte kamdem" userId="e71f080e30226d61" providerId="LiveId" clId="{DF4CD1D9-F41D-46F6-AB94-90F81A77D8E6}"/>
    <pc:docChg chg="custSel addSld modSld">
      <pc:chgData name="liberte kamdem" userId="e71f080e30226d61" providerId="LiveId" clId="{DF4CD1D9-F41D-46F6-AB94-90F81A77D8E6}" dt="2020-05-22T21:12:56.921" v="76" actId="20577"/>
      <pc:docMkLst>
        <pc:docMk/>
      </pc:docMkLst>
      <pc:sldChg chg="modSp">
        <pc:chgData name="liberte kamdem" userId="e71f080e30226d61" providerId="LiveId" clId="{DF4CD1D9-F41D-46F6-AB94-90F81A77D8E6}" dt="2020-05-22T21:04:09.061" v="18" actId="27636"/>
        <pc:sldMkLst>
          <pc:docMk/>
          <pc:sldMk cId="846650646" sldId="315"/>
        </pc:sldMkLst>
        <pc:spChg chg="mod">
          <ac:chgData name="liberte kamdem" userId="e71f080e30226d61" providerId="LiveId" clId="{DF4CD1D9-F41D-46F6-AB94-90F81A77D8E6}" dt="2020-05-22T21:04:09.061" v="18" actId="27636"/>
          <ac:spMkLst>
            <pc:docMk/>
            <pc:sldMk cId="846650646" sldId="315"/>
            <ac:spMk id="2" creationId="{2CA89FB0-3D3B-4295-894A-446C253A1CE9}"/>
          </ac:spMkLst>
        </pc:spChg>
      </pc:sldChg>
      <pc:sldChg chg="modSp">
        <pc:chgData name="liberte kamdem" userId="e71f080e30226d61" providerId="LiveId" clId="{DF4CD1D9-F41D-46F6-AB94-90F81A77D8E6}" dt="2020-05-22T21:04:16.689" v="42" actId="27636"/>
        <pc:sldMkLst>
          <pc:docMk/>
          <pc:sldMk cId="3872184929" sldId="316"/>
        </pc:sldMkLst>
        <pc:spChg chg="mod">
          <ac:chgData name="liberte kamdem" userId="e71f080e30226d61" providerId="LiveId" clId="{DF4CD1D9-F41D-46F6-AB94-90F81A77D8E6}" dt="2020-05-22T21:04:16.689" v="42" actId="27636"/>
          <ac:spMkLst>
            <pc:docMk/>
            <pc:sldMk cId="3872184929" sldId="316"/>
            <ac:spMk id="2" creationId="{98F1F119-8922-4BFA-BFDC-05968773A912}"/>
          </ac:spMkLst>
        </pc:spChg>
      </pc:sldChg>
      <pc:sldChg chg="modSp">
        <pc:chgData name="liberte kamdem" userId="e71f080e30226d61" providerId="LiveId" clId="{DF4CD1D9-F41D-46F6-AB94-90F81A77D8E6}" dt="2020-05-22T21:04:16.689" v="43" actId="27636"/>
        <pc:sldMkLst>
          <pc:docMk/>
          <pc:sldMk cId="2977967550" sldId="317"/>
        </pc:sldMkLst>
        <pc:spChg chg="mod">
          <ac:chgData name="liberte kamdem" userId="e71f080e30226d61" providerId="LiveId" clId="{DF4CD1D9-F41D-46F6-AB94-90F81A77D8E6}" dt="2020-05-22T21:04:16.689" v="43" actId="27636"/>
          <ac:spMkLst>
            <pc:docMk/>
            <pc:sldMk cId="2977967550" sldId="317"/>
            <ac:spMk id="2" creationId="{21DAAF74-275F-446B-BA31-764098D932BF}"/>
          </ac:spMkLst>
        </pc:spChg>
      </pc:sldChg>
      <pc:sldChg chg="modSp">
        <pc:chgData name="liberte kamdem" userId="e71f080e30226d61" providerId="LiveId" clId="{DF4CD1D9-F41D-46F6-AB94-90F81A77D8E6}" dt="2020-05-22T21:04:16.705" v="45" actId="27636"/>
        <pc:sldMkLst>
          <pc:docMk/>
          <pc:sldMk cId="782374433" sldId="320"/>
        </pc:sldMkLst>
        <pc:spChg chg="mod">
          <ac:chgData name="liberte kamdem" userId="e71f080e30226d61" providerId="LiveId" clId="{DF4CD1D9-F41D-46F6-AB94-90F81A77D8E6}" dt="2020-05-22T21:04:16.705" v="44" actId="27636"/>
          <ac:spMkLst>
            <pc:docMk/>
            <pc:sldMk cId="782374433" sldId="320"/>
            <ac:spMk id="2" creationId="{0DEEBFC0-D9DE-4ECD-AA29-1D1892BB24AD}"/>
          </ac:spMkLst>
        </pc:spChg>
        <pc:spChg chg="mod">
          <ac:chgData name="liberte kamdem" userId="e71f080e30226d61" providerId="LiveId" clId="{DF4CD1D9-F41D-46F6-AB94-90F81A77D8E6}" dt="2020-05-22T21:04:16.705" v="45" actId="27636"/>
          <ac:spMkLst>
            <pc:docMk/>
            <pc:sldMk cId="782374433" sldId="320"/>
            <ac:spMk id="3" creationId="{215E581E-C4FB-475B-8D54-FEB7836BD747}"/>
          </ac:spMkLst>
        </pc:spChg>
      </pc:sldChg>
      <pc:sldChg chg="modSp">
        <pc:chgData name="liberte kamdem" userId="e71f080e30226d61" providerId="LiveId" clId="{DF4CD1D9-F41D-46F6-AB94-90F81A77D8E6}" dt="2020-05-22T21:04:09.077" v="23" actId="27636"/>
        <pc:sldMkLst>
          <pc:docMk/>
          <pc:sldMk cId="122829242" sldId="321"/>
        </pc:sldMkLst>
        <pc:spChg chg="mod">
          <ac:chgData name="liberte kamdem" userId="e71f080e30226d61" providerId="LiveId" clId="{DF4CD1D9-F41D-46F6-AB94-90F81A77D8E6}" dt="2020-05-22T21:04:09.077" v="23" actId="27636"/>
          <ac:spMkLst>
            <pc:docMk/>
            <pc:sldMk cId="122829242" sldId="321"/>
            <ac:spMk id="2" creationId="{A14A51EA-2339-4343-8004-848B994A6831}"/>
          </ac:spMkLst>
        </pc:spChg>
      </pc:sldChg>
      <pc:sldChg chg="modSp">
        <pc:chgData name="liberte kamdem" userId="e71f080e30226d61" providerId="LiveId" clId="{DF4CD1D9-F41D-46F6-AB94-90F81A77D8E6}" dt="2020-05-22T21:04:09.092" v="24" actId="27636"/>
        <pc:sldMkLst>
          <pc:docMk/>
          <pc:sldMk cId="4091607708" sldId="322"/>
        </pc:sldMkLst>
        <pc:spChg chg="mod">
          <ac:chgData name="liberte kamdem" userId="e71f080e30226d61" providerId="LiveId" clId="{DF4CD1D9-F41D-46F6-AB94-90F81A77D8E6}" dt="2020-05-22T21:04:09.092" v="24" actId="27636"/>
          <ac:spMkLst>
            <pc:docMk/>
            <pc:sldMk cId="4091607708" sldId="322"/>
            <ac:spMk id="2" creationId="{A14A51EA-2339-4343-8004-848B994A6831}"/>
          </ac:spMkLst>
        </pc:spChg>
      </pc:sldChg>
      <pc:sldChg chg="modSp">
        <pc:chgData name="liberte kamdem" userId="e71f080e30226d61" providerId="LiveId" clId="{DF4CD1D9-F41D-46F6-AB94-90F81A77D8E6}" dt="2020-05-22T21:04:16.705" v="46" actId="27636"/>
        <pc:sldMkLst>
          <pc:docMk/>
          <pc:sldMk cId="1989835210" sldId="325"/>
        </pc:sldMkLst>
        <pc:spChg chg="mod">
          <ac:chgData name="liberte kamdem" userId="e71f080e30226d61" providerId="LiveId" clId="{DF4CD1D9-F41D-46F6-AB94-90F81A77D8E6}" dt="2020-05-22T21:04:16.705" v="46" actId="27636"/>
          <ac:spMkLst>
            <pc:docMk/>
            <pc:sldMk cId="1989835210" sldId="325"/>
            <ac:spMk id="3" creationId="{5718D0C3-1570-452A-80C8-BC1D659B8F66}"/>
          </ac:spMkLst>
        </pc:spChg>
      </pc:sldChg>
      <pc:sldChg chg="modSp">
        <pc:chgData name="liberte kamdem" userId="e71f080e30226d61" providerId="LiveId" clId="{DF4CD1D9-F41D-46F6-AB94-90F81A77D8E6}" dt="2020-05-22T21:04:09.108" v="28" actId="27636"/>
        <pc:sldMkLst>
          <pc:docMk/>
          <pc:sldMk cId="1912446360" sldId="329"/>
        </pc:sldMkLst>
        <pc:spChg chg="mod">
          <ac:chgData name="liberte kamdem" userId="e71f080e30226d61" providerId="LiveId" clId="{DF4CD1D9-F41D-46F6-AB94-90F81A77D8E6}" dt="2020-05-22T21:04:09.108" v="28" actId="27636"/>
          <ac:spMkLst>
            <pc:docMk/>
            <pc:sldMk cId="1912446360" sldId="329"/>
            <ac:spMk id="2" creationId="{B7E82446-091E-4BF1-AAA6-980EC8B97AEE}"/>
          </ac:spMkLst>
        </pc:spChg>
      </pc:sldChg>
      <pc:sldChg chg="modSp">
        <pc:chgData name="liberte kamdem" userId="e71f080e30226d61" providerId="LiveId" clId="{DF4CD1D9-F41D-46F6-AB94-90F81A77D8E6}" dt="2020-05-22T21:04:09.123" v="30" actId="27636"/>
        <pc:sldMkLst>
          <pc:docMk/>
          <pc:sldMk cId="4255861332" sldId="332"/>
        </pc:sldMkLst>
        <pc:spChg chg="mod">
          <ac:chgData name="liberte kamdem" userId="e71f080e30226d61" providerId="LiveId" clId="{DF4CD1D9-F41D-46F6-AB94-90F81A77D8E6}" dt="2020-05-22T21:04:09.123" v="30" actId="27636"/>
          <ac:spMkLst>
            <pc:docMk/>
            <pc:sldMk cId="4255861332" sldId="332"/>
            <ac:spMk id="2" creationId="{C2B5F95B-EA77-4ADA-B950-A9337389CE64}"/>
          </ac:spMkLst>
        </pc:spChg>
      </pc:sldChg>
      <pc:sldChg chg="modSp">
        <pc:chgData name="liberte kamdem" userId="e71f080e30226d61" providerId="LiveId" clId="{DF4CD1D9-F41D-46F6-AB94-90F81A77D8E6}" dt="2020-05-22T21:04:09.123" v="31" actId="27636"/>
        <pc:sldMkLst>
          <pc:docMk/>
          <pc:sldMk cId="1291440137" sldId="333"/>
        </pc:sldMkLst>
        <pc:spChg chg="mod">
          <ac:chgData name="liberte kamdem" userId="e71f080e30226d61" providerId="LiveId" clId="{DF4CD1D9-F41D-46F6-AB94-90F81A77D8E6}" dt="2020-05-22T21:04:09.123" v="31" actId="27636"/>
          <ac:spMkLst>
            <pc:docMk/>
            <pc:sldMk cId="1291440137" sldId="333"/>
            <ac:spMk id="2" creationId="{0997111C-22B8-4B6A-8705-5251DE4EE130}"/>
          </ac:spMkLst>
        </pc:spChg>
      </pc:sldChg>
      <pc:sldChg chg="modSp">
        <pc:chgData name="liberte kamdem" userId="e71f080e30226d61" providerId="LiveId" clId="{DF4CD1D9-F41D-46F6-AB94-90F81A77D8E6}" dt="2020-05-22T21:04:09.161" v="35" actId="27636"/>
        <pc:sldMkLst>
          <pc:docMk/>
          <pc:sldMk cId="802634611" sldId="337"/>
        </pc:sldMkLst>
        <pc:spChg chg="mod">
          <ac:chgData name="liberte kamdem" userId="e71f080e30226d61" providerId="LiveId" clId="{DF4CD1D9-F41D-46F6-AB94-90F81A77D8E6}" dt="2020-05-22T21:04:09.161" v="35" actId="27636"/>
          <ac:spMkLst>
            <pc:docMk/>
            <pc:sldMk cId="802634611" sldId="337"/>
            <ac:spMk id="2" creationId="{FA2410C5-7700-406C-9BE0-450C76672B6B}"/>
          </ac:spMkLst>
        </pc:spChg>
      </pc:sldChg>
      <pc:sldChg chg="modSp">
        <pc:chgData name="liberte kamdem" userId="e71f080e30226d61" providerId="LiveId" clId="{DF4CD1D9-F41D-46F6-AB94-90F81A77D8E6}" dt="2020-05-22T21:04:16.721" v="48" actId="27636"/>
        <pc:sldMkLst>
          <pc:docMk/>
          <pc:sldMk cId="2591454542" sldId="340"/>
        </pc:sldMkLst>
        <pc:spChg chg="mod">
          <ac:chgData name="liberte kamdem" userId="e71f080e30226d61" providerId="LiveId" clId="{DF4CD1D9-F41D-46F6-AB94-90F81A77D8E6}" dt="2020-05-22T21:04:16.721" v="48" actId="27636"/>
          <ac:spMkLst>
            <pc:docMk/>
            <pc:sldMk cId="2591454542" sldId="340"/>
            <ac:spMk id="3" creationId="{131BB57D-A0C0-44C7-9515-A6B09783552C}"/>
          </ac:spMkLst>
        </pc:spChg>
      </pc:sldChg>
      <pc:sldChg chg="modSp">
        <pc:chgData name="liberte kamdem" userId="e71f080e30226d61" providerId="LiveId" clId="{DF4CD1D9-F41D-46F6-AB94-90F81A77D8E6}" dt="2020-05-22T21:04:16.736" v="49" actId="27636"/>
        <pc:sldMkLst>
          <pc:docMk/>
          <pc:sldMk cId="2726269319" sldId="341"/>
        </pc:sldMkLst>
        <pc:spChg chg="mod">
          <ac:chgData name="liberte kamdem" userId="e71f080e30226d61" providerId="LiveId" clId="{DF4CD1D9-F41D-46F6-AB94-90F81A77D8E6}" dt="2020-05-22T21:04:16.736" v="49" actId="27636"/>
          <ac:spMkLst>
            <pc:docMk/>
            <pc:sldMk cId="2726269319" sldId="341"/>
            <ac:spMk id="3" creationId="{DE6197B0-D757-4D1A-B405-CE6F21A7F48B}"/>
          </ac:spMkLst>
        </pc:spChg>
      </pc:sldChg>
      <pc:sldChg chg="modSp">
        <pc:chgData name="liberte kamdem" userId="e71f080e30226d61" providerId="LiveId" clId="{DF4CD1D9-F41D-46F6-AB94-90F81A77D8E6}" dt="2020-05-22T21:04:16.743" v="50" actId="27636"/>
        <pc:sldMkLst>
          <pc:docMk/>
          <pc:sldMk cId="39165276" sldId="342"/>
        </pc:sldMkLst>
        <pc:spChg chg="mod">
          <ac:chgData name="liberte kamdem" userId="e71f080e30226d61" providerId="LiveId" clId="{DF4CD1D9-F41D-46F6-AB94-90F81A77D8E6}" dt="2020-05-22T21:04:16.743" v="50" actId="27636"/>
          <ac:spMkLst>
            <pc:docMk/>
            <pc:sldMk cId="39165276" sldId="342"/>
            <ac:spMk id="2" creationId="{E9D901D4-4BCA-42BB-B127-845F439F7EB5}"/>
          </ac:spMkLst>
        </pc:spChg>
      </pc:sldChg>
      <pc:sldChg chg="modSp">
        <pc:chgData name="liberte kamdem" userId="e71f080e30226d61" providerId="LiveId" clId="{DF4CD1D9-F41D-46F6-AB94-90F81A77D8E6}" dt="2020-05-22T21:04:16.642" v="38" actId="27636"/>
        <pc:sldMkLst>
          <pc:docMk/>
          <pc:sldMk cId="4178884344" sldId="344"/>
        </pc:sldMkLst>
        <pc:spChg chg="mod">
          <ac:chgData name="liberte kamdem" userId="e71f080e30226d61" providerId="LiveId" clId="{DF4CD1D9-F41D-46F6-AB94-90F81A77D8E6}" dt="2020-05-22T21:04:16.642" v="38" actId="27636"/>
          <ac:spMkLst>
            <pc:docMk/>
            <pc:sldMk cId="4178884344" sldId="344"/>
            <ac:spMk id="3" creationId="{57EBC56A-F626-4F46-91FC-A8B0949764AC}"/>
          </ac:spMkLst>
        </pc:spChg>
      </pc:sldChg>
      <pc:sldChg chg="modSp">
        <pc:chgData name="liberte kamdem" userId="e71f080e30226d61" providerId="LiveId" clId="{DF4CD1D9-F41D-46F6-AB94-90F81A77D8E6}" dt="2020-05-22T21:04:08.939" v="3" actId="27636"/>
        <pc:sldMkLst>
          <pc:docMk/>
          <pc:sldMk cId="1686951712" sldId="346"/>
        </pc:sldMkLst>
        <pc:spChg chg="mod">
          <ac:chgData name="liberte kamdem" userId="e71f080e30226d61" providerId="LiveId" clId="{DF4CD1D9-F41D-46F6-AB94-90F81A77D8E6}" dt="2020-05-22T21:04:08.939" v="3" actId="27636"/>
          <ac:spMkLst>
            <pc:docMk/>
            <pc:sldMk cId="1686951712" sldId="346"/>
            <ac:spMk id="3" creationId="{456425F5-BEAB-421E-9FFC-2E86DFC93878}"/>
          </ac:spMkLst>
        </pc:spChg>
      </pc:sldChg>
      <pc:sldChg chg="modSp">
        <pc:chgData name="liberte kamdem" userId="e71f080e30226d61" providerId="LiveId" clId="{DF4CD1D9-F41D-46F6-AB94-90F81A77D8E6}" dt="2020-05-22T21:04:08.954" v="4" actId="27636"/>
        <pc:sldMkLst>
          <pc:docMk/>
          <pc:sldMk cId="2772244760" sldId="347"/>
        </pc:sldMkLst>
        <pc:spChg chg="mod">
          <ac:chgData name="liberte kamdem" userId="e71f080e30226d61" providerId="LiveId" clId="{DF4CD1D9-F41D-46F6-AB94-90F81A77D8E6}" dt="2020-05-22T21:04:08.954" v="4" actId="27636"/>
          <ac:spMkLst>
            <pc:docMk/>
            <pc:sldMk cId="2772244760" sldId="347"/>
            <ac:spMk id="3" creationId="{319D5C1C-74BF-4194-84A4-3D43B0EC3F10}"/>
          </ac:spMkLst>
        </pc:spChg>
      </pc:sldChg>
      <pc:sldChg chg="modSp">
        <pc:chgData name="liberte kamdem" userId="e71f080e30226d61" providerId="LiveId" clId="{DF4CD1D9-F41D-46F6-AB94-90F81A77D8E6}" dt="2020-05-22T21:04:08.961" v="5" actId="27636"/>
        <pc:sldMkLst>
          <pc:docMk/>
          <pc:sldMk cId="2311680027" sldId="348"/>
        </pc:sldMkLst>
        <pc:spChg chg="mod">
          <ac:chgData name="liberte kamdem" userId="e71f080e30226d61" providerId="LiveId" clId="{DF4CD1D9-F41D-46F6-AB94-90F81A77D8E6}" dt="2020-05-22T21:04:08.961" v="5" actId="27636"/>
          <ac:spMkLst>
            <pc:docMk/>
            <pc:sldMk cId="2311680027" sldId="348"/>
            <ac:spMk id="3" creationId="{1E995129-669C-45E2-9459-0174358F9D14}"/>
          </ac:spMkLst>
        </pc:spChg>
      </pc:sldChg>
      <pc:sldChg chg="modSp">
        <pc:chgData name="liberte kamdem" userId="e71f080e30226d61" providerId="LiveId" clId="{DF4CD1D9-F41D-46F6-AB94-90F81A77D8E6}" dt="2020-05-22T21:04:08.976" v="7" actId="27636"/>
        <pc:sldMkLst>
          <pc:docMk/>
          <pc:sldMk cId="3464199377" sldId="350"/>
        </pc:sldMkLst>
        <pc:spChg chg="mod">
          <ac:chgData name="liberte kamdem" userId="e71f080e30226d61" providerId="LiveId" clId="{DF4CD1D9-F41D-46F6-AB94-90F81A77D8E6}" dt="2020-05-22T21:04:08.961" v="6" actId="27636"/>
          <ac:spMkLst>
            <pc:docMk/>
            <pc:sldMk cId="3464199377" sldId="350"/>
            <ac:spMk id="2" creationId="{02600743-6562-4E52-9E35-B485F275E57A}"/>
          </ac:spMkLst>
        </pc:spChg>
        <pc:spChg chg="mod">
          <ac:chgData name="liberte kamdem" userId="e71f080e30226d61" providerId="LiveId" clId="{DF4CD1D9-F41D-46F6-AB94-90F81A77D8E6}" dt="2020-05-22T21:04:08.976" v="7" actId="27636"/>
          <ac:spMkLst>
            <pc:docMk/>
            <pc:sldMk cId="3464199377" sldId="350"/>
            <ac:spMk id="3" creationId="{A4C87968-CA00-4AFC-9267-6F9125A6C321}"/>
          </ac:spMkLst>
        </pc:spChg>
      </pc:sldChg>
      <pc:sldChg chg="modSp">
        <pc:chgData name="liberte kamdem" userId="e71f080e30226d61" providerId="LiveId" clId="{DF4CD1D9-F41D-46F6-AB94-90F81A77D8E6}" dt="2020-05-22T21:04:16.674" v="39" actId="27636"/>
        <pc:sldMkLst>
          <pc:docMk/>
          <pc:sldMk cId="738292037" sldId="351"/>
        </pc:sldMkLst>
        <pc:spChg chg="mod">
          <ac:chgData name="liberte kamdem" userId="e71f080e30226d61" providerId="LiveId" clId="{DF4CD1D9-F41D-46F6-AB94-90F81A77D8E6}" dt="2020-05-22T21:04:16.674" v="39" actId="27636"/>
          <ac:spMkLst>
            <pc:docMk/>
            <pc:sldMk cId="738292037" sldId="351"/>
            <ac:spMk id="3" creationId="{84671F19-AB61-40B2-B63A-E19A9A422789}"/>
          </ac:spMkLst>
        </pc:spChg>
      </pc:sldChg>
      <pc:sldChg chg="modSp">
        <pc:chgData name="liberte kamdem" userId="e71f080e30226d61" providerId="LiveId" clId="{DF4CD1D9-F41D-46F6-AB94-90F81A77D8E6}" dt="2020-05-22T21:04:08.992" v="10" actId="27636"/>
        <pc:sldMkLst>
          <pc:docMk/>
          <pc:sldMk cId="587996187" sldId="352"/>
        </pc:sldMkLst>
        <pc:spChg chg="mod">
          <ac:chgData name="liberte kamdem" userId="e71f080e30226d61" providerId="LiveId" clId="{DF4CD1D9-F41D-46F6-AB94-90F81A77D8E6}" dt="2020-05-22T21:04:08.992" v="10" actId="27636"/>
          <ac:spMkLst>
            <pc:docMk/>
            <pc:sldMk cId="587996187" sldId="352"/>
            <ac:spMk id="2" creationId="{1ADAF67D-68E2-4625-81A6-7B9E1FFB5AB0}"/>
          </ac:spMkLst>
        </pc:spChg>
      </pc:sldChg>
      <pc:sldChg chg="modSp">
        <pc:chgData name="liberte kamdem" userId="e71f080e30226d61" providerId="LiveId" clId="{DF4CD1D9-F41D-46F6-AB94-90F81A77D8E6}" dt="2020-05-22T21:04:16.674" v="40" actId="27636"/>
        <pc:sldMkLst>
          <pc:docMk/>
          <pc:sldMk cId="3535570052" sldId="353"/>
        </pc:sldMkLst>
        <pc:spChg chg="mod">
          <ac:chgData name="liberte kamdem" userId="e71f080e30226d61" providerId="LiveId" clId="{DF4CD1D9-F41D-46F6-AB94-90F81A77D8E6}" dt="2020-05-22T21:04:16.674" v="40" actId="27636"/>
          <ac:spMkLst>
            <pc:docMk/>
            <pc:sldMk cId="3535570052" sldId="353"/>
            <ac:spMk id="3" creationId="{A4C2E9D4-9C04-4B81-8D3B-9C57960DA385}"/>
          </ac:spMkLst>
        </pc:spChg>
      </pc:sldChg>
      <pc:sldChg chg="modSp">
        <pc:chgData name="liberte kamdem" userId="e71f080e30226d61" providerId="LiveId" clId="{DF4CD1D9-F41D-46F6-AB94-90F81A77D8E6}" dt="2020-05-22T21:04:16.689" v="41" actId="27636"/>
        <pc:sldMkLst>
          <pc:docMk/>
          <pc:sldMk cId="3599412121" sldId="354"/>
        </pc:sldMkLst>
        <pc:spChg chg="mod">
          <ac:chgData name="liberte kamdem" userId="e71f080e30226d61" providerId="LiveId" clId="{DF4CD1D9-F41D-46F6-AB94-90F81A77D8E6}" dt="2020-05-22T21:04:16.689" v="41" actId="27636"/>
          <ac:spMkLst>
            <pc:docMk/>
            <pc:sldMk cId="3599412121" sldId="354"/>
            <ac:spMk id="2" creationId="{6173680D-40C3-43FF-B093-EE1D9D67D742}"/>
          </ac:spMkLst>
        </pc:spChg>
      </pc:sldChg>
      <pc:sldChg chg="modSp">
        <pc:chgData name="liberte kamdem" userId="e71f080e30226d61" providerId="LiveId" clId="{DF4CD1D9-F41D-46F6-AB94-90F81A77D8E6}" dt="2020-05-22T21:04:09.023" v="12" actId="27636"/>
        <pc:sldMkLst>
          <pc:docMk/>
          <pc:sldMk cId="3821143272" sldId="355"/>
        </pc:sldMkLst>
        <pc:spChg chg="mod">
          <ac:chgData name="liberte kamdem" userId="e71f080e30226d61" providerId="LiveId" clId="{DF4CD1D9-F41D-46F6-AB94-90F81A77D8E6}" dt="2020-05-22T21:04:09.023" v="12" actId="27636"/>
          <ac:spMkLst>
            <pc:docMk/>
            <pc:sldMk cId="3821143272" sldId="355"/>
            <ac:spMk id="2" creationId="{7F70A6C0-4FA2-49FC-872B-D53FDD444C32}"/>
          </ac:spMkLst>
        </pc:spChg>
      </pc:sldChg>
      <pc:sldChg chg="modSp">
        <pc:chgData name="liberte kamdem" userId="e71f080e30226d61" providerId="LiveId" clId="{DF4CD1D9-F41D-46F6-AB94-90F81A77D8E6}" dt="2020-05-22T21:04:09.023" v="13" actId="27636"/>
        <pc:sldMkLst>
          <pc:docMk/>
          <pc:sldMk cId="3170793877" sldId="356"/>
        </pc:sldMkLst>
        <pc:spChg chg="mod">
          <ac:chgData name="liberte kamdem" userId="e71f080e30226d61" providerId="LiveId" clId="{DF4CD1D9-F41D-46F6-AB94-90F81A77D8E6}" dt="2020-05-22T21:04:09.023" v="13" actId="27636"/>
          <ac:spMkLst>
            <pc:docMk/>
            <pc:sldMk cId="3170793877" sldId="356"/>
            <ac:spMk id="2" creationId="{0DE3AB7D-6002-485F-BABA-02B37837AD7C}"/>
          </ac:spMkLst>
        </pc:spChg>
      </pc:sldChg>
      <pc:sldChg chg="modSp">
        <pc:chgData name="liberte kamdem" userId="e71f080e30226d61" providerId="LiveId" clId="{DF4CD1D9-F41D-46F6-AB94-90F81A77D8E6}" dt="2020-05-22T21:04:09.023" v="14" actId="27636"/>
        <pc:sldMkLst>
          <pc:docMk/>
          <pc:sldMk cId="1355358952" sldId="358"/>
        </pc:sldMkLst>
        <pc:spChg chg="mod">
          <ac:chgData name="liberte kamdem" userId="e71f080e30226d61" providerId="LiveId" clId="{DF4CD1D9-F41D-46F6-AB94-90F81A77D8E6}" dt="2020-05-22T21:04:09.023" v="14" actId="27636"/>
          <ac:spMkLst>
            <pc:docMk/>
            <pc:sldMk cId="1355358952" sldId="358"/>
            <ac:spMk id="2" creationId="{D4210312-AA70-4476-A3D0-85549E859247}"/>
          </ac:spMkLst>
        </pc:spChg>
      </pc:sldChg>
      <pc:sldChg chg="modSp">
        <pc:chgData name="liberte kamdem" userId="e71f080e30226d61" providerId="LiveId" clId="{DF4CD1D9-F41D-46F6-AB94-90F81A77D8E6}" dt="2020-05-22T21:04:09.039" v="15" actId="27636"/>
        <pc:sldMkLst>
          <pc:docMk/>
          <pc:sldMk cId="4018865573" sldId="359"/>
        </pc:sldMkLst>
        <pc:spChg chg="mod">
          <ac:chgData name="liberte kamdem" userId="e71f080e30226d61" providerId="LiveId" clId="{DF4CD1D9-F41D-46F6-AB94-90F81A77D8E6}" dt="2020-05-22T21:04:09.039" v="15" actId="27636"/>
          <ac:spMkLst>
            <pc:docMk/>
            <pc:sldMk cId="4018865573" sldId="359"/>
            <ac:spMk id="2" creationId="{6804EA5A-0EBB-41A9-946F-252DC1639527}"/>
          </ac:spMkLst>
        </pc:spChg>
      </pc:sldChg>
      <pc:sldChg chg="modSp">
        <pc:chgData name="liberte kamdem" userId="e71f080e30226d61" providerId="LiveId" clId="{DF4CD1D9-F41D-46F6-AB94-90F81A77D8E6}" dt="2020-05-22T21:04:09.039" v="16" actId="27636"/>
        <pc:sldMkLst>
          <pc:docMk/>
          <pc:sldMk cId="990396652" sldId="360"/>
        </pc:sldMkLst>
        <pc:spChg chg="mod">
          <ac:chgData name="liberte kamdem" userId="e71f080e30226d61" providerId="LiveId" clId="{DF4CD1D9-F41D-46F6-AB94-90F81A77D8E6}" dt="2020-05-22T21:04:09.039" v="16" actId="27636"/>
          <ac:spMkLst>
            <pc:docMk/>
            <pc:sldMk cId="990396652" sldId="360"/>
            <ac:spMk id="2" creationId="{293AD27C-939D-44BC-A08D-44B54C12A7AC}"/>
          </ac:spMkLst>
        </pc:spChg>
      </pc:sldChg>
      <pc:sldChg chg="modSp">
        <pc:chgData name="liberte kamdem" userId="e71f080e30226d61" providerId="LiveId" clId="{DF4CD1D9-F41D-46F6-AB94-90F81A77D8E6}" dt="2020-05-22T21:04:09.061" v="17" actId="27636"/>
        <pc:sldMkLst>
          <pc:docMk/>
          <pc:sldMk cId="1452089329" sldId="361"/>
        </pc:sldMkLst>
        <pc:spChg chg="mod">
          <ac:chgData name="liberte kamdem" userId="e71f080e30226d61" providerId="LiveId" clId="{DF4CD1D9-F41D-46F6-AB94-90F81A77D8E6}" dt="2020-05-22T21:04:09.061" v="17" actId="27636"/>
          <ac:spMkLst>
            <pc:docMk/>
            <pc:sldMk cId="1452089329" sldId="361"/>
            <ac:spMk id="3" creationId="{5306A7D7-113F-463A-B900-FB45C64F84FA}"/>
          </ac:spMkLst>
        </pc:spChg>
      </pc:sldChg>
      <pc:sldChg chg="modSp">
        <pc:chgData name="liberte kamdem" userId="e71f080e30226d61" providerId="LiveId" clId="{DF4CD1D9-F41D-46F6-AB94-90F81A77D8E6}" dt="2020-05-22T21:04:09.108" v="26" actId="27636"/>
        <pc:sldMkLst>
          <pc:docMk/>
          <pc:sldMk cId="647356954" sldId="362"/>
        </pc:sldMkLst>
        <pc:spChg chg="mod">
          <ac:chgData name="liberte kamdem" userId="e71f080e30226d61" providerId="LiveId" clId="{DF4CD1D9-F41D-46F6-AB94-90F81A77D8E6}" dt="2020-05-22T21:04:09.108" v="26" actId="27636"/>
          <ac:spMkLst>
            <pc:docMk/>
            <pc:sldMk cId="647356954" sldId="362"/>
            <ac:spMk id="2" creationId="{15A81303-9C9D-4409-8A8A-6455B6A1F377}"/>
          </ac:spMkLst>
        </pc:spChg>
      </pc:sldChg>
      <pc:sldChg chg="modSp">
        <pc:chgData name="liberte kamdem" userId="e71f080e30226d61" providerId="LiveId" clId="{DF4CD1D9-F41D-46F6-AB94-90F81A77D8E6}" dt="2020-05-22T21:04:09.108" v="27" actId="27636"/>
        <pc:sldMkLst>
          <pc:docMk/>
          <pc:sldMk cId="1629959279" sldId="363"/>
        </pc:sldMkLst>
        <pc:spChg chg="mod">
          <ac:chgData name="liberte kamdem" userId="e71f080e30226d61" providerId="LiveId" clId="{DF4CD1D9-F41D-46F6-AB94-90F81A77D8E6}" dt="2020-05-22T21:04:09.108" v="27" actId="27636"/>
          <ac:spMkLst>
            <pc:docMk/>
            <pc:sldMk cId="1629959279" sldId="363"/>
            <ac:spMk id="2" creationId="{D537EE52-6DCA-47BF-B141-85A8FBF51C89}"/>
          </ac:spMkLst>
        </pc:spChg>
      </pc:sldChg>
      <pc:sldChg chg="modSp">
        <pc:chgData name="liberte kamdem" userId="e71f080e30226d61" providerId="LiveId" clId="{DF4CD1D9-F41D-46F6-AB94-90F81A77D8E6}" dt="2020-05-22T21:04:09.123" v="29" actId="27636"/>
        <pc:sldMkLst>
          <pc:docMk/>
          <pc:sldMk cId="469131065" sldId="364"/>
        </pc:sldMkLst>
        <pc:spChg chg="mod">
          <ac:chgData name="liberte kamdem" userId="e71f080e30226d61" providerId="LiveId" clId="{DF4CD1D9-F41D-46F6-AB94-90F81A77D8E6}" dt="2020-05-22T21:04:09.123" v="29" actId="27636"/>
          <ac:spMkLst>
            <pc:docMk/>
            <pc:sldMk cId="469131065" sldId="364"/>
            <ac:spMk id="2" creationId="{BD185942-1233-4CD7-A834-02EE015FD1EF}"/>
          </ac:spMkLst>
        </pc:spChg>
      </pc:sldChg>
      <pc:sldChg chg="modSp">
        <pc:chgData name="liberte kamdem" userId="e71f080e30226d61" providerId="LiveId" clId="{DF4CD1D9-F41D-46F6-AB94-90F81A77D8E6}" dt="2020-05-22T21:04:16.721" v="47" actId="27636"/>
        <pc:sldMkLst>
          <pc:docMk/>
          <pc:sldMk cId="2759031575" sldId="365"/>
        </pc:sldMkLst>
        <pc:spChg chg="mod">
          <ac:chgData name="liberte kamdem" userId="e71f080e30226d61" providerId="LiveId" clId="{DF4CD1D9-F41D-46F6-AB94-90F81A77D8E6}" dt="2020-05-22T21:04:09.139" v="32" actId="27636"/>
          <ac:spMkLst>
            <pc:docMk/>
            <pc:sldMk cId="2759031575" sldId="365"/>
            <ac:spMk id="2" creationId="{2BD127AD-DED3-462A-9BD3-93CCA02F2077}"/>
          </ac:spMkLst>
        </pc:spChg>
        <pc:spChg chg="mod">
          <ac:chgData name="liberte kamdem" userId="e71f080e30226d61" providerId="LiveId" clId="{DF4CD1D9-F41D-46F6-AB94-90F81A77D8E6}" dt="2020-05-22T21:04:16.721" v="47" actId="27636"/>
          <ac:spMkLst>
            <pc:docMk/>
            <pc:sldMk cId="2759031575" sldId="365"/>
            <ac:spMk id="3" creationId="{5AE8B924-F7F7-4407-8D0F-7AA943D6E29B}"/>
          </ac:spMkLst>
        </pc:spChg>
      </pc:sldChg>
      <pc:sldChg chg="modSp">
        <pc:chgData name="liberte kamdem" userId="e71f080e30226d61" providerId="LiveId" clId="{DF4CD1D9-F41D-46F6-AB94-90F81A77D8E6}" dt="2020-05-22T21:04:09.139" v="33" actId="27636"/>
        <pc:sldMkLst>
          <pc:docMk/>
          <pc:sldMk cId="3973749932" sldId="366"/>
        </pc:sldMkLst>
        <pc:spChg chg="mod">
          <ac:chgData name="liberte kamdem" userId="e71f080e30226d61" providerId="LiveId" clId="{DF4CD1D9-F41D-46F6-AB94-90F81A77D8E6}" dt="2020-05-22T21:04:09.139" v="33" actId="27636"/>
          <ac:spMkLst>
            <pc:docMk/>
            <pc:sldMk cId="3973749932" sldId="366"/>
            <ac:spMk id="2" creationId="{07B418D9-88BC-4138-B342-B5940E6B4BF6}"/>
          </ac:spMkLst>
        </pc:spChg>
      </pc:sldChg>
      <pc:sldChg chg="modSp">
        <pc:chgData name="liberte kamdem" userId="e71f080e30226d61" providerId="LiveId" clId="{DF4CD1D9-F41D-46F6-AB94-90F81A77D8E6}" dt="2020-05-22T21:04:09.161" v="34" actId="27636"/>
        <pc:sldMkLst>
          <pc:docMk/>
          <pc:sldMk cId="761811156" sldId="367"/>
        </pc:sldMkLst>
        <pc:spChg chg="mod">
          <ac:chgData name="liberte kamdem" userId="e71f080e30226d61" providerId="LiveId" clId="{DF4CD1D9-F41D-46F6-AB94-90F81A77D8E6}" dt="2020-05-22T21:04:09.161" v="34" actId="27636"/>
          <ac:spMkLst>
            <pc:docMk/>
            <pc:sldMk cId="761811156" sldId="367"/>
            <ac:spMk id="2" creationId="{C542608C-A115-4DA9-8A5C-E711EF268A0B}"/>
          </ac:spMkLst>
        </pc:spChg>
      </pc:sldChg>
      <pc:sldChg chg="modSp">
        <pc:chgData name="liberte kamdem" userId="e71f080e30226d61" providerId="LiveId" clId="{DF4CD1D9-F41D-46F6-AB94-90F81A77D8E6}" dt="2020-05-22T21:04:08.992" v="8" actId="27636"/>
        <pc:sldMkLst>
          <pc:docMk/>
          <pc:sldMk cId="1700338224" sldId="368"/>
        </pc:sldMkLst>
        <pc:spChg chg="mod">
          <ac:chgData name="liberte kamdem" userId="e71f080e30226d61" providerId="LiveId" clId="{DF4CD1D9-F41D-46F6-AB94-90F81A77D8E6}" dt="2020-05-22T21:04:08.992" v="8" actId="27636"/>
          <ac:spMkLst>
            <pc:docMk/>
            <pc:sldMk cId="1700338224" sldId="368"/>
            <ac:spMk id="2" creationId="{1BE524CD-D881-4D44-A225-A147D48619D3}"/>
          </ac:spMkLst>
        </pc:spChg>
      </pc:sldChg>
      <pc:sldChg chg="modSp">
        <pc:chgData name="liberte kamdem" userId="e71f080e30226d61" providerId="LiveId" clId="{DF4CD1D9-F41D-46F6-AB94-90F81A77D8E6}" dt="2020-05-22T21:04:08.992" v="9" actId="27636"/>
        <pc:sldMkLst>
          <pc:docMk/>
          <pc:sldMk cId="2232981646" sldId="369"/>
        </pc:sldMkLst>
        <pc:spChg chg="mod">
          <ac:chgData name="liberte kamdem" userId="e71f080e30226d61" providerId="LiveId" clId="{DF4CD1D9-F41D-46F6-AB94-90F81A77D8E6}" dt="2020-05-22T21:04:08.992" v="9" actId="27636"/>
          <ac:spMkLst>
            <pc:docMk/>
            <pc:sldMk cId="2232981646" sldId="369"/>
            <ac:spMk id="2" creationId="{412918F3-86AC-4DB6-9080-229E32924097}"/>
          </ac:spMkLst>
        </pc:spChg>
      </pc:sldChg>
      <pc:sldChg chg="addSp modSp add">
        <pc:chgData name="liberte kamdem" userId="e71f080e30226d61" providerId="LiveId" clId="{DF4CD1D9-F41D-46F6-AB94-90F81A77D8E6}" dt="2020-05-22T21:12:56.921" v="76" actId="20577"/>
        <pc:sldMkLst>
          <pc:docMk/>
          <pc:sldMk cId="2878229456" sldId="371"/>
        </pc:sldMkLst>
        <pc:spChg chg="mod">
          <ac:chgData name="liberte kamdem" userId="e71f080e30226d61" providerId="LiveId" clId="{DF4CD1D9-F41D-46F6-AB94-90F81A77D8E6}" dt="2020-05-22T21:12:56.921" v="76" actId="20577"/>
          <ac:spMkLst>
            <pc:docMk/>
            <pc:sldMk cId="2878229456" sldId="371"/>
            <ac:spMk id="2" creationId="{5A34A62A-A535-4002-8548-15EFD8D2E72E}"/>
          </ac:spMkLst>
        </pc:spChg>
        <pc:picChg chg="add">
          <ac:chgData name="liberte kamdem" userId="e71f080e30226d61" providerId="LiveId" clId="{DF4CD1D9-F41D-46F6-AB94-90F81A77D8E6}" dt="2020-05-22T21:03:33.195" v="1"/>
          <ac:picMkLst>
            <pc:docMk/>
            <pc:sldMk cId="2878229456" sldId="371"/>
            <ac:picMk id="3" creationId="{619956CE-58D1-4FF2-9F6E-2591A8A992F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5/22/2020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2199605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9511145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856544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5746302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839549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0571356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5296812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04785521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196511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99364288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424193089"/>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011024432"/>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4261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83279057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127594332"/>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35843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9092353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amazon.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457200" y="215371"/>
            <a:ext cx="8229600" cy="1332600"/>
          </a:xfrm>
          <a:prstGeom prst="rect">
            <a:avLst/>
          </a:prstGeom>
          <a:noFill/>
          <a:ln>
            <a:noFill/>
          </a:ln>
        </p:spPr>
        <p:txBody>
          <a:bodyPr lIns="0" tIns="0" rIns="0" bIns="0" anchor="t" anchorCtr="0">
            <a:noAutofit/>
          </a:bodyPr>
          <a:lstStyle/>
          <a:p>
            <a:pPr marL="0" marR="0" lvl="0" indent="0" algn="l" rtl="0">
              <a:lnSpc>
                <a:spcPct val="100000"/>
              </a:lnSpc>
              <a:spcBef>
                <a:spcPts val="0"/>
              </a:spcBef>
              <a:buClr>
                <a:srgbClr val="007FA3"/>
              </a:buClr>
              <a:buSzPct val="25000"/>
              <a:buFont typeface="Times New Roman"/>
              <a:buNone/>
            </a:pPr>
            <a:r>
              <a:rPr lang="en-US" sz="3400" b="1" i="0" u="none" strike="noStrike" cap="none" dirty="0">
                <a:solidFill>
                  <a:srgbClr val="007FA3"/>
                </a:solidFill>
                <a:latin typeface="Times New Roman"/>
                <a:ea typeface="Times New Roman"/>
                <a:cs typeface="Times New Roman"/>
                <a:sym typeface="Times New Roman"/>
              </a:rPr>
              <a:t>Database Processing: Fundamentals, Design, and Implementation</a:t>
            </a:r>
          </a:p>
        </p:txBody>
      </p:sp>
      <p:sp>
        <p:nvSpPr>
          <p:cNvPr id="196" name="Shape 196"/>
          <p:cNvSpPr txBox="1">
            <a:spLocks noGrp="1"/>
          </p:cNvSpPr>
          <p:nvPr>
            <p:ph idx="1"/>
          </p:nvPr>
        </p:nvSpPr>
        <p:spPr>
          <a:xfrm>
            <a:off x="457200" y="1267097"/>
            <a:ext cx="8229600" cy="4859066"/>
          </a:xfrm>
          <a:prstGeom prst="rect">
            <a:avLst/>
          </a:prstGeom>
          <a:noFill/>
          <a:ln>
            <a:noFill/>
          </a:ln>
        </p:spPr>
        <p:txBody>
          <a:bodyPr lIns="0" tIns="0" rIns="0" bIns="0" anchor="t" anchorCtr="0">
            <a:noAutofit/>
          </a:bodyPr>
          <a:lstStyle/>
          <a:p>
            <a:pPr marL="0" marR="0" lvl="0" indent="0" algn="l" rtl="0">
              <a:spcBef>
                <a:spcPts val="0"/>
              </a:spcBef>
              <a:buClr>
                <a:srgbClr val="007FA3"/>
              </a:buClr>
              <a:buSzPct val="25000"/>
              <a:buFont typeface="Arial"/>
              <a:buNone/>
            </a:pPr>
            <a:r>
              <a:rPr lang="en-US" sz="2000" dirty="0">
                <a:solidFill>
                  <a:srgbClr val="007FA3"/>
                </a:solidFill>
              </a:rPr>
              <a:t>15</a:t>
            </a:r>
            <a:r>
              <a:rPr lang="en-US" sz="2000" baseline="30000" dirty="0">
                <a:solidFill>
                  <a:srgbClr val="007FA3"/>
                </a:solidFill>
              </a:rPr>
              <a:t>th</a:t>
            </a:r>
            <a:r>
              <a:rPr lang="en-US" sz="2000" dirty="0">
                <a:solidFill>
                  <a:srgbClr val="007FA3"/>
                </a:solidFill>
              </a:rPr>
              <a:t> Edition</a:t>
            </a:r>
            <a:endParaRPr lang="en-US" sz="2000" b="0" i="0" u="none" strike="noStrike" cap="none" dirty="0">
              <a:solidFill>
                <a:srgbClr val="007FA3"/>
              </a:solidFill>
              <a:latin typeface="Arial"/>
              <a:ea typeface="Arial"/>
              <a:cs typeface="Arial"/>
              <a:sym typeface="Arial"/>
            </a:endParaRPr>
          </a:p>
        </p:txBody>
      </p:sp>
      <p:sp>
        <p:nvSpPr>
          <p:cNvPr id="198" name="Shape 198"/>
          <p:cNvSpPr txBox="1">
            <a:spLocks noGrp="1"/>
          </p:cNvSpPr>
          <p:nvPr>
            <p:ph type="body" idx="4294967295"/>
          </p:nvPr>
        </p:nvSpPr>
        <p:spPr>
          <a:xfrm>
            <a:off x="5486400" y="1600200"/>
            <a:ext cx="3657600" cy="1600200"/>
          </a:xfrm>
          <a:prstGeom prst="rect">
            <a:avLst/>
          </a:prstGeom>
          <a:noFill/>
          <a:ln>
            <a:noFill/>
          </a:ln>
        </p:spPr>
        <p:txBody>
          <a:bodyPr lIns="0" tIns="0" rIns="0" bIns="0" anchor="b" anchorCtr="0">
            <a:noAutofit/>
          </a:bodyPr>
          <a:lstStyle/>
          <a:p>
            <a:pPr marL="0" marR="0" lvl="0" indent="0" algn="l" rtl="0">
              <a:spcBef>
                <a:spcPts val="0"/>
              </a:spcBef>
              <a:buClr>
                <a:srgbClr val="007FA3"/>
              </a:buClr>
              <a:buSzPct val="25000"/>
              <a:buFont typeface="Arial"/>
              <a:buNone/>
            </a:pPr>
            <a:r>
              <a:rPr lang="en-US" sz="3000" b="0" i="0" u="none" strike="noStrike" cap="none" dirty="0">
                <a:solidFill>
                  <a:schemeClr val="dk1"/>
                </a:solidFill>
                <a:latin typeface="Arial"/>
                <a:ea typeface="Arial"/>
                <a:cs typeface="Arial"/>
                <a:sym typeface="Arial"/>
              </a:rPr>
              <a:t>Chapter One</a:t>
            </a:r>
          </a:p>
        </p:txBody>
      </p:sp>
      <p:sp>
        <p:nvSpPr>
          <p:cNvPr id="199" name="Shape 199"/>
          <p:cNvSpPr txBox="1">
            <a:spLocks noGrp="1"/>
          </p:cNvSpPr>
          <p:nvPr>
            <p:ph type="body" idx="4294967295"/>
          </p:nvPr>
        </p:nvSpPr>
        <p:spPr>
          <a:xfrm>
            <a:off x="5486400" y="3200400"/>
            <a:ext cx="3657600" cy="2925763"/>
          </a:xfrm>
          <a:prstGeom prst="rect">
            <a:avLst/>
          </a:prstGeom>
          <a:noFill/>
          <a:ln>
            <a:noFill/>
          </a:ln>
        </p:spPr>
        <p:txBody>
          <a:bodyPr lIns="0" tIns="0" rIns="0" bIns="0" anchor="t" anchorCtr="0">
            <a:noAutofit/>
          </a:bodyPr>
          <a:lstStyle/>
          <a:p>
            <a:pPr marL="0" marR="0" lvl="0" indent="0" algn="l" rtl="0">
              <a:spcBef>
                <a:spcPts val="0"/>
              </a:spcBef>
              <a:buClr>
                <a:srgbClr val="007FA3"/>
              </a:buClr>
              <a:buSzPct val="25000"/>
              <a:buFont typeface="Arial"/>
              <a:buNone/>
            </a:pPr>
            <a:r>
              <a:rPr lang="en-US" sz="2200" b="0" i="0" u="none" strike="noStrike" cap="none" dirty="0">
                <a:solidFill>
                  <a:schemeClr val="dk1"/>
                </a:solidFill>
                <a:latin typeface="Arial"/>
                <a:ea typeface="Arial"/>
                <a:cs typeface="Arial"/>
                <a:sym typeface="Arial"/>
              </a:rPr>
              <a:t>Introduction</a:t>
            </a:r>
          </a:p>
        </p:txBody>
      </p:sp>
      <p:pic>
        <p:nvPicPr>
          <p:cNvPr id="3" name="Picture 2">
            <a:extLst>
              <a:ext uri="{FF2B5EF4-FFF2-40B4-BE49-F238E27FC236}">
                <a16:creationId xmlns:a16="http://schemas.microsoft.com/office/drawing/2014/main" id="{4A241FCA-1138-4FE9-96B6-0532D84916E5}"/>
              </a:ext>
            </a:extLst>
          </p:cNvPr>
          <p:cNvPicPr>
            <a:picLocks noChangeAspect="1"/>
          </p:cNvPicPr>
          <p:nvPr/>
        </p:nvPicPr>
        <p:blipFill>
          <a:blip r:embed="rId3"/>
          <a:stretch>
            <a:fillRect/>
          </a:stretch>
        </p:blipFill>
        <p:spPr>
          <a:xfrm>
            <a:off x="675408" y="1608702"/>
            <a:ext cx="3574473" cy="45744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18F3-86AC-4DB6-9080-229E32924097}"/>
              </a:ext>
            </a:extLst>
          </p:cNvPr>
          <p:cNvSpPr>
            <a:spLocks noGrp="1"/>
          </p:cNvSpPr>
          <p:nvPr>
            <p:ph type="title"/>
          </p:nvPr>
        </p:nvSpPr>
        <p:spPr/>
        <p:txBody>
          <a:bodyPr>
            <a:normAutofit fontScale="90000"/>
          </a:bodyPr>
          <a:lstStyle/>
          <a:p>
            <a:r>
              <a:rPr lang="en-US" dirty="0"/>
              <a:t>Figure 1-1</a:t>
            </a:r>
            <a:br>
              <a:rPr lang="en-US" dirty="0"/>
            </a:br>
            <a:r>
              <a:rPr lang="en-US" sz="3000" dirty="0"/>
              <a:t>Searching a Database in a Web Browser (2 of 2)</a:t>
            </a:r>
          </a:p>
        </p:txBody>
      </p:sp>
      <p:pic>
        <p:nvPicPr>
          <p:cNvPr id="5" name="Picture 4">
            <a:extLst>
              <a:ext uri="{FF2B5EF4-FFF2-40B4-BE49-F238E27FC236}">
                <a16:creationId xmlns:a16="http://schemas.microsoft.com/office/drawing/2014/main" id="{05FB3C5F-C5FC-4F50-B672-B926D02EEA3E}"/>
              </a:ext>
            </a:extLst>
          </p:cNvPr>
          <p:cNvPicPr>
            <a:picLocks noChangeAspect="1"/>
          </p:cNvPicPr>
          <p:nvPr/>
        </p:nvPicPr>
        <p:blipFill>
          <a:blip r:embed="rId2"/>
          <a:stretch>
            <a:fillRect/>
          </a:stretch>
        </p:blipFill>
        <p:spPr>
          <a:xfrm>
            <a:off x="1931297" y="1463552"/>
            <a:ext cx="5281406" cy="4662611"/>
          </a:xfrm>
          <a:prstGeom prst="rect">
            <a:avLst/>
          </a:prstGeom>
        </p:spPr>
      </p:pic>
    </p:spTree>
    <p:extLst>
      <p:ext uri="{BB962C8B-B14F-4D97-AF65-F5344CB8AC3E}">
        <p14:creationId xmlns:p14="http://schemas.microsoft.com/office/powerpoint/2010/main" val="2232981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5B74-33B8-4FBF-9E85-A52B22F449F9}"/>
              </a:ext>
            </a:extLst>
          </p:cNvPr>
          <p:cNvSpPr>
            <a:spLocks noGrp="1"/>
          </p:cNvSpPr>
          <p:nvPr>
            <p:ph type="title"/>
          </p:nvPr>
        </p:nvSpPr>
        <p:spPr/>
        <p:txBody>
          <a:bodyPr/>
          <a:lstStyle/>
          <a:p>
            <a:r>
              <a:rPr lang="en-US" dirty="0"/>
              <a:t>The Characteristics of Databases</a:t>
            </a:r>
          </a:p>
        </p:txBody>
      </p:sp>
      <p:sp>
        <p:nvSpPr>
          <p:cNvPr id="3" name="Text Placeholder 2">
            <a:extLst>
              <a:ext uri="{FF2B5EF4-FFF2-40B4-BE49-F238E27FC236}">
                <a16:creationId xmlns:a16="http://schemas.microsoft.com/office/drawing/2014/main" id="{84671F19-AB61-40B2-B63A-E19A9A422789}"/>
              </a:ext>
            </a:extLst>
          </p:cNvPr>
          <p:cNvSpPr>
            <a:spLocks noGrp="1"/>
          </p:cNvSpPr>
          <p:nvPr>
            <p:ph idx="1"/>
          </p:nvPr>
        </p:nvSpPr>
        <p:spPr>
          <a:xfrm>
            <a:off x="457200" y="1600200"/>
            <a:ext cx="8229600" cy="4764024"/>
          </a:xfrm>
        </p:spPr>
        <p:txBody>
          <a:bodyPr>
            <a:normAutofit fontScale="92500"/>
          </a:bodyPr>
          <a:lstStyle/>
          <a:p>
            <a:r>
              <a:rPr lang="en-US" sz="2800" dirty="0"/>
              <a:t>The purpose of a </a:t>
            </a:r>
            <a:r>
              <a:rPr lang="en-US" sz="2800" b="1" dirty="0">
                <a:solidFill>
                  <a:schemeClr val="tx2"/>
                </a:solidFill>
              </a:rPr>
              <a:t>database</a:t>
            </a:r>
            <a:r>
              <a:rPr lang="en-US" sz="2800" dirty="0"/>
              <a:t> is to help people track things of interest to them.</a:t>
            </a:r>
          </a:p>
          <a:p>
            <a:r>
              <a:rPr lang="en-US" sz="2800" dirty="0"/>
              <a:t>Data is stored in </a:t>
            </a:r>
            <a:r>
              <a:rPr lang="en-US" sz="2800" b="1" dirty="0">
                <a:solidFill>
                  <a:schemeClr val="tx2"/>
                </a:solidFill>
              </a:rPr>
              <a:t>tables</a:t>
            </a:r>
            <a:r>
              <a:rPr lang="en-US" sz="2800" dirty="0"/>
              <a:t>, which have rows and columns like a spreadsheet.</a:t>
            </a:r>
          </a:p>
          <a:p>
            <a:r>
              <a:rPr lang="en-US" sz="2800" dirty="0"/>
              <a:t>A database may have multiple tables, where each table stores data about a different thing.</a:t>
            </a:r>
          </a:p>
          <a:p>
            <a:r>
              <a:rPr lang="en-US" sz="2800" dirty="0"/>
              <a:t>Each row in a table stores data about an occurrence or </a:t>
            </a:r>
            <a:r>
              <a:rPr lang="en-US" sz="2800" b="1" dirty="0">
                <a:solidFill>
                  <a:schemeClr val="tx2"/>
                </a:solidFill>
              </a:rPr>
              <a:t>instance</a:t>
            </a:r>
            <a:r>
              <a:rPr lang="en-US" sz="2800" dirty="0"/>
              <a:t> of the thing of interest.</a:t>
            </a:r>
          </a:p>
          <a:p>
            <a:r>
              <a:rPr lang="en-US" sz="2800" dirty="0"/>
              <a:t>A database stores </a:t>
            </a:r>
            <a:r>
              <a:rPr lang="en-US" sz="2800" b="1" dirty="0">
                <a:solidFill>
                  <a:schemeClr val="tx2"/>
                </a:solidFill>
              </a:rPr>
              <a:t>data</a:t>
            </a:r>
            <a:r>
              <a:rPr lang="en-US" sz="2800" dirty="0"/>
              <a:t> and </a:t>
            </a:r>
            <a:r>
              <a:rPr lang="en-US" sz="2800" b="1" dirty="0">
                <a:solidFill>
                  <a:schemeClr val="tx2"/>
                </a:solidFill>
              </a:rPr>
              <a:t>relationships</a:t>
            </a:r>
            <a:r>
              <a:rPr lang="en-US" sz="2800" dirty="0"/>
              <a:t>.</a:t>
            </a:r>
          </a:p>
          <a:p>
            <a:endParaRPr lang="en-US" dirty="0"/>
          </a:p>
        </p:txBody>
      </p:sp>
    </p:spTree>
    <p:extLst>
      <p:ext uri="{BB962C8B-B14F-4D97-AF65-F5344CB8AC3E}">
        <p14:creationId xmlns:p14="http://schemas.microsoft.com/office/powerpoint/2010/main" val="738292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AF67D-68E2-4625-81A6-7B9E1FFB5AB0}"/>
              </a:ext>
            </a:extLst>
          </p:cNvPr>
          <p:cNvSpPr>
            <a:spLocks noGrp="1"/>
          </p:cNvSpPr>
          <p:nvPr>
            <p:ph type="title"/>
          </p:nvPr>
        </p:nvSpPr>
        <p:spPr/>
        <p:txBody>
          <a:bodyPr>
            <a:normAutofit fontScale="90000"/>
          </a:bodyPr>
          <a:lstStyle/>
          <a:p>
            <a:r>
              <a:rPr lang="en-US" dirty="0"/>
              <a:t>Figure 1-2</a:t>
            </a:r>
            <a:br>
              <a:rPr lang="en-US" dirty="0"/>
            </a:br>
            <a:r>
              <a:rPr lang="en-US" dirty="0"/>
              <a:t>The Internet and Mobile Device World</a:t>
            </a:r>
          </a:p>
        </p:txBody>
      </p:sp>
      <p:pic>
        <p:nvPicPr>
          <p:cNvPr id="5" name="Picture 4">
            <a:extLst>
              <a:ext uri="{FF2B5EF4-FFF2-40B4-BE49-F238E27FC236}">
                <a16:creationId xmlns:a16="http://schemas.microsoft.com/office/drawing/2014/main" id="{31087F4E-E7A2-4244-AED9-34E112EB2EFC}"/>
              </a:ext>
            </a:extLst>
          </p:cNvPr>
          <p:cNvPicPr>
            <a:picLocks noChangeAspect="1"/>
          </p:cNvPicPr>
          <p:nvPr/>
        </p:nvPicPr>
        <p:blipFill>
          <a:blip r:embed="rId2"/>
          <a:stretch>
            <a:fillRect/>
          </a:stretch>
        </p:blipFill>
        <p:spPr>
          <a:xfrm>
            <a:off x="538619" y="1692483"/>
            <a:ext cx="8098589" cy="3356172"/>
          </a:xfrm>
          <a:prstGeom prst="rect">
            <a:avLst/>
          </a:prstGeom>
        </p:spPr>
      </p:pic>
    </p:spTree>
    <p:extLst>
      <p:ext uri="{BB962C8B-B14F-4D97-AF65-F5344CB8AC3E}">
        <p14:creationId xmlns:p14="http://schemas.microsoft.com/office/powerpoint/2010/main" val="58799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CDF8-FD42-4665-BB39-DE4EE24D4D5A}"/>
              </a:ext>
            </a:extLst>
          </p:cNvPr>
          <p:cNvSpPr>
            <a:spLocks noGrp="1"/>
          </p:cNvSpPr>
          <p:nvPr>
            <p:ph type="title"/>
          </p:nvPr>
        </p:nvSpPr>
        <p:spPr/>
        <p:txBody>
          <a:bodyPr/>
          <a:lstStyle/>
          <a:p>
            <a:r>
              <a:rPr lang="en-US" dirty="0"/>
              <a:t>Naming Conventions in this Textbook</a:t>
            </a:r>
          </a:p>
        </p:txBody>
      </p:sp>
      <p:sp>
        <p:nvSpPr>
          <p:cNvPr id="3" name="Text Placeholder 2">
            <a:extLst>
              <a:ext uri="{FF2B5EF4-FFF2-40B4-BE49-F238E27FC236}">
                <a16:creationId xmlns:a16="http://schemas.microsoft.com/office/drawing/2014/main" id="{A4C2E9D4-9C04-4B81-8D3B-9C57960DA385}"/>
              </a:ext>
            </a:extLst>
          </p:cNvPr>
          <p:cNvSpPr>
            <a:spLocks noGrp="1"/>
          </p:cNvSpPr>
          <p:nvPr>
            <p:ph idx="1"/>
          </p:nvPr>
        </p:nvSpPr>
        <p:spPr/>
        <p:txBody>
          <a:bodyPr>
            <a:normAutofit fontScale="85000" lnSpcReduction="20000"/>
          </a:bodyPr>
          <a:lstStyle/>
          <a:p>
            <a:r>
              <a:rPr lang="en-US" sz="3200" b="1" dirty="0">
                <a:solidFill>
                  <a:schemeClr val="tx2"/>
                </a:solidFill>
              </a:rPr>
              <a:t>Table names </a:t>
            </a:r>
            <a:r>
              <a:rPr lang="en-US" sz="3200" dirty="0"/>
              <a:t>are written with all capital letters:</a:t>
            </a:r>
          </a:p>
          <a:p>
            <a:pPr lvl="1"/>
            <a:r>
              <a:rPr lang="en-US" sz="2800" dirty="0"/>
              <a:t>STUDENT, CLASS, GRADE, COURSE_INFO</a:t>
            </a:r>
          </a:p>
          <a:p>
            <a:r>
              <a:rPr lang="en-US" sz="3200" b="1" dirty="0">
                <a:solidFill>
                  <a:schemeClr val="tx2"/>
                </a:solidFill>
              </a:rPr>
              <a:t>Column names </a:t>
            </a:r>
            <a:r>
              <a:rPr lang="en-US" sz="3200" dirty="0"/>
              <a:t>are written with an initial capital letter, and compound names are written with a capital letter on each word:</a:t>
            </a:r>
          </a:p>
          <a:p>
            <a:pPr lvl="1"/>
            <a:r>
              <a:rPr lang="en-US" sz="2800" dirty="0"/>
              <a:t>Term, Section, ClassNumber, StudentName</a:t>
            </a:r>
          </a:p>
          <a:p>
            <a:endParaRPr lang="en-US" dirty="0"/>
          </a:p>
        </p:txBody>
      </p:sp>
    </p:spTree>
    <p:extLst>
      <p:ext uri="{BB962C8B-B14F-4D97-AF65-F5344CB8AC3E}">
        <p14:creationId xmlns:p14="http://schemas.microsoft.com/office/powerpoint/2010/main" val="3535570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3680D-40C3-43FF-B093-EE1D9D67D742}"/>
              </a:ext>
            </a:extLst>
          </p:cNvPr>
          <p:cNvSpPr>
            <a:spLocks noGrp="1"/>
          </p:cNvSpPr>
          <p:nvPr>
            <p:ph type="title"/>
          </p:nvPr>
        </p:nvSpPr>
        <p:spPr/>
        <p:txBody>
          <a:bodyPr/>
          <a:lstStyle/>
          <a:p>
            <a:r>
              <a:rPr lang="en-US" dirty="0"/>
              <a:t>Figure 1-3</a:t>
            </a:r>
            <a:br>
              <a:rPr lang="en-US" sz="3000" dirty="0"/>
            </a:br>
            <a:r>
              <a:rPr lang="en-US" sz="3000" dirty="0"/>
              <a:t>The STUDENT and CLASS Tables</a:t>
            </a:r>
          </a:p>
        </p:txBody>
      </p:sp>
      <p:pic>
        <p:nvPicPr>
          <p:cNvPr id="5" name="Picture 4">
            <a:extLst>
              <a:ext uri="{FF2B5EF4-FFF2-40B4-BE49-F238E27FC236}">
                <a16:creationId xmlns:a16="http://schemas.microsoft.com/office/drawing/2014/main" id="{444FC879-4C77-4F96-8AD0-BE6C7E931BFB}"/>
              </a:ext>
            </a:extLst>
          </p:cNvPr>
          <p:cNvPicPr>
            <a:picLocks noChangeAspect="1"/>
          </p:cNvPicPr>
          <p:nvPr/>
        </p:nvPicPr>
        <p:blipFill>
          <a:blip r:embed="rId2"/>
          <a:stretch>
            <a:fillRect/>
          </a:stretch>
        </p:blipFill>
        <p:spPr>
          <a:xfrm>
            <a:off x="543938" y="1653701"/>
            <a:ext cx="8074768" cy="3700773"/>
          </a:xfrm>
          <a:prstGeom prst="rect">
            <a:avLst/>
          </a:prstGeom>
        </p:spPr>
      </p:pic>
    </p:spTree>
    <p:extLst>
      <p:ext uri="{BB962C8B-B14F-4D97-AF65-F5344CB8AC3E}">
        <p14:creationId xmlns:p14="http://schemas.microsoft.com/office/powerpoint/2010/main" val="1270205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3680D-40C3-43FF-B093-EE1D9D67D742}"/>
              </a:ext>
            </a:extLst>
          </p:cNvPr>
          <p:cNvSpPr>
            <a:spLocks noGrp="1"/>
          </p:cNvSpPr>
          <p:nvPr>
            <p:ph type="title"/>
          </p:nvPr>
        </p:nvSpPr>
        <p:spPr/>
        <p:txBody>
          <a:bodyPr>
            <a:normAutofit fontScale="90000"/>
          </a:bodyPr>
          <a:lstStyle/>
          <a:p>
            <a:r>
              <a:rPr lang="en-US" dirty="0"/>
              <a:t>Figure 1-4</a:t>
            </a:r>
            <a:br>
              <a:rPr lang="en-US" sz="3000" dirty="0"/>
            </a:br>
            <a:r>
              <a:rPr lang="en-US" sz="3000" dirty="0"/>
              <a:t>The STUDENT, CLASS, and GRADE Tables</a:t>
            </a:r>
          </a:p>
        </p:txBody>
      </p:sp>
      <p:pic>
        <p:nvPicPr>
          <p:cNvPr id="5" name="Picture 4">
            <a:extLst>
              <a:ext uri="{FF2B5EF4-FFF2-40B4-BE49-F238E27FC236}">
                <a16:creationId xmlns:a16="http://schemas.microsoft.com/office/drawing/2014/main" id="{FB172F27-1AAA-4C01-B42D-A52F441A778E}"/>
              </a:ext>
            </a:extLst>
          </p:cNvPr>
          <p:cNvPicPr>
            <a:picLocks noChangeAspect="1"/>
          </p:cNvPicPr>
          <p:nvPr/>
        </p:nvPicPr>
        <p:blipFill>
          <a:blip r:embed="rId2"/>
          <a:stretch>
            <a:fillRect/>
          </a:stretch>
        </p:blipFill>
        <p:spPr>
          <a:xfrm>
            <a:off x="457200" y="1639707"/>
            <a:ext cx="6470839" cy="4446947"/>
          </a:xfrm>
          <a:prstGeom prst="rect">
            <a:avLst/>
          </a:prstGeom>
        </p:spPr>
      </p:pic>
    </p:spTree>
    <p:extLst>
      <p:ext uri="{BB962C8B-B14F-4D97-AF65-F5344CB8AC3E}">
        <p14:creationId xmlns:p14="http://schemas.microsoft.com/office/powerpoint/2010/main" val="3599412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A6C0-4FA2-49FC-872B-D53FDD444C32}"/>
              </a:ext>
            </a:extLst>
          </p:cNvPr>
          <p:cNvSpPr>
            <a:spLocks noGrp="1"/>
          </p:cNvSpPr>
          <p:nvPr>
            <p:ph type="title"/>
          </p:nvPr>
        </p:nvSpPr>
        <p:spPr/>
        <p:txBody>
          <a:bodyPr>
            <a:normAutofit fontScale="90000"/>
          </a:bodyPr>
          <a:lstStyle/>
          <a:p>
            <a:r>
              <a:rPr lang="en-US" dirty="0"/>
              <a:t>Figure 1-5</a:t>
            </a:r>
            <a:br>
              <a:rPr lang="en-US" sz="2800" dirty="0"/>
            </a:br>
            <a:r>
              <a:rPr lang="en-US" sz="2800" dirty="0"/>
              <a:t>The Key Database Characteristics: Related Tables</a:t>
            </a:r>
          </a:p>
        </p:txBody>
      </p:sp>
      <p:pic>
        <p:nvPicPr>
          <p:cNvPr id="5" name="Picture 4">
            <a:extLst>
              <a:ext uri="{FF2B5EF4-FFF2-40B4-BE49-F238E27FC236}">
                <a16:creationId xmlns:a16="http://schemas.microsoft.com/office/drawing/2014/main" id="{E62AF506-FA54-4EF7-AEA7-840FA030C0BA}"/>
              </a:ext>
            </a:extLst>
          </p:cNvPr>
          <p:cNvPicPr>
            <a:picLocks noChangeAspect="1"/>
          </p:cNvPicPr>
          <p:nvPr/>
        </p:nvPicPr>
        <p:blipFill>
          <a:blip r:embed="rId2"/>
          <a:stretch>
            <a:fillRect/>
          </a:stretch>
        </p:blipFill>
        <p:spPr>
          <a:xfrm>
            <a:off x="228113" y="1613640"/>
            <a:ext cx="6721813" cy="4512523"/>
          </a:xfrm>
          <a:prstGeom prst="rect">
            <a:avLst/>
          </a:prstGeom>
        </p:spPr>
      </p:pic>
    </p:spTree>
    <p:extLst>
      <p:ext uri="{BB962C8B-B14F-4D97-AF65-F5344CB8AC3E}">
        <p14:creationId xmlns:p14="http://schemas.microsoft.com/office/powerpoint/2010/main" val="3821143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AB7D-6002-485F-BABA-02B37837AD7C}"/>
              </a:ext>
            </a:extLst>
          </p:cNvPr>
          <p:cNvSpPr>
            <a:spLocks noGrp="1"/>
          </p:cNvSpPr>
          <p:nvPr>
            <p:ph type="title"/>
          </p:nvPr>
        </p:nvSpPr>
        <p:spPr/>
        <p:txBody>
          <a:bodyPr>
            <a:normAutofit fontScale="90000"/>
          </a:bodyPr>
          <a:lstStyle/>
          <a:p>
            <a:r>
              <a:rPr lang="en-US" dirty="0"/>
              <a:t>Figure 1-6</a:t>
            </a:r>
            <a:br>
              <a:rPr lang="en-US" sz="2600" dirty="0"/>
            </a:br>
            <a:r>
              <a:rPr lang="en-US" sz="2600" dirty="0"/>
              <a:t>Microsoft Access 2016 View of Tables and Relationships</a:t>
            </a:r>
          </a:p>
        </p:txBody>
      </p:sp>
      <p:pic>
        <p:nvPicPr>
          <p:cNvPr id="5" name="Picture 4">
            <a:extLst>
              <a:ext uri="{FF2B5EF4-FFF2-40B4-BE49-F238E27FC236}">
                <a16:creationId xmlns:a16="http://schemas.microsoft.com/office/drawing/2014/main" id="{DD02C3B6-B955-40BC-95D0-A24BDB6A17AB}"/>
              </a:ext>
            </a:extLst>
          </p:cNvPr>
          <p:cNvPicPr>
            <a:picLocks noChangeAspect="1"/>
          </p:cNvPicPr>
          <p:nvPr/>
        </p:nvPicPr>
        <p:blipFill>
          <a:blip r:embed="rId2"/>
          <a:stretch>
            <a:fillRect/>
          </a:stretch>
        </p:blipFill>
        <p:spPr>
          <a:xfrm>
            <a:off x="543939" y="1703670"/>
            <a:ext cx="8075932" cy="2518134"/>
          </a:xfrm>
          <a:prstGeom prst="rect">
            <a:avLst/>
          </a:prstGeom>
        </p:spPr>
      </p:pic>
    </p:spTree>
    <p:extLst>
      <p:ext uri="{BB962C8B-B14F-4D97-AF65-F5344CB8AC3E}">
        <p14:creationId xmlns:p14="http://schemas.microsoft.com/office/powerpoint/2010/main" val="3170793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2A92-6820-41B9-BF55-C4D764F2EFCA}"/>
              </a:ext>
            </a:extLst>
          </p:cNvPr>
          <p:cNvSpPr>
            <a:spLocks noGrp="1"/>
          </p:cNvSpPr>
          <p:nvPr>
            <p:ph type="title"/>
          </p:nvPr>
        </p:nvSpPr>
        <p:spPr/>
        <p:txBody>
          <a:bodyPr/>
          <a:lstStyle/>
          <a:p>
            <a:r>
              <a:rPr lang="en-US" dirty="0"/>
              <a:t>Databases Create Information</a:t>
            </a:r>
          </a:p>
        </p:txBody>
      </p:sp>
      <p:sp>
        <p:nvSpPr>
          <p:cNvPr id="3" name="Text Placeholder 2">
            <a:extLst>
              <a:ext uri="{FF2B5EF4-FFF2-40B4-BE49-F238E27FC236}">
                <a16:creationId xmlns:a16="http://schemas.microsoft.com/office/drawing/2014/main" id="{180F8FC8-FB82-40E2-8099-13D0305B0101}"/>
              </a:ext>
            </a:extLst>
          </p:cNvPr>
          <p:cNvSpPr>
            <a:spLocks noGrp="1"/>
          </p:cNvSpPr>
          <p:nvPr>
            <p:ph idx="1"/>
          </p:nvPr>
        </p:nvSpPr>
        <p:spPr>
          <a:xfrm>
            <a:off x="457200" y="1483468"/>
            <a:ext cx="8229600" cy="4745736"/>
          </a:xfrm>
        </p:spPr>
        <p:txBody>
          <a:bodyPr/>
          <a:lstStyle/>
          <a:p>
            <a:r>
              <a:rPr lang="en-US" sz="3200" b="1" dirty="0">
                <a:solidFill>
                  <a:schemeClr val="tx2"/>
                </a:solidFill>
              </a:rPr>
              <a:t>Data</a:t>
            </a:r>
            <a:r>
              <a:rPr lang="en-US" sz="3200" dirty="0"/>
              <a:t> = recorded facts and figures</a:t>
            </a:r>
          </a:p>
          <a:p>
            <a:r>
              <a:rPr lang="en-US" sz="3200" b="1" dirty="0">
                <a:solidFill>
                  <a:schemeClr val="tx2"/>
                </a:solidFill>
              </a:rPr>
              <a:t>Information</a:t>
            </a:r>
            <a:r>
              <a:rPr lang="en-US" sz="3200" dirty="0"/>
              <a:t> = knowledge derived from data</a:t>
            </a:r>
          </a:p>
          <a:p>
            <a:r>
              <a:rPr lang="en-US" sz="3200" dirty="0"/>
              <a:t>Databases record data, but they do so in such a way that we can produce information from the data</a:t>
            </a:r>
          </a:p>
          <a:p>
            <a:pPr lvl="1"/>
            <a:r>
              <a:rPr lang="en-US" sz="2800" dirty="0"/>
              <a:t>The data on STUDENTs, CLASSes, and GRADEs could produce information about each student’s GPA.</a:t>
            </a:r>
          </a:p>
          <a:p>
            <a:endParaRPr lang="en-US" dirty="0"/>
          </a:p>
        </p:txBody>
      </p:sp>
    </p:spTree>
    <p:extLst>
      <p:ext uri="{BB962C8B-B14F-4D97-AF65-F5344CB8AC3E}">
        <p14:creationId xmlns:p14="http://schemas.microsoft.com/office/powerpoint/2010/main" val="3984381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0312-AA70-4476-A3D0-85549E859247}"/>
              </a:ext>
            </a:extLst>
          </p:cNvPr>
          <p:cNvSpPr>
            <a:spLocks noGrp="1"/>
          </p:cNvSpPr>
          <p:nvPr>
            <p:ph type="title"/>
          </p:nvPr>
        </p:nvSpPr>
        <p:spPr/>
        <p:txBody>
          <a:bodyPr>
            <a:normAutofit fontScale="90000"/>
          </a:bodyPr>
          <a:lstStyle/>
          <a:p>
            <a:r>
              <a:rPr lang="en-US" dirty="0"/>
              <a:t>Figure 1-7</a:t>
            </a:r>
            <a:br>
              <a:rPr lang="en-US" dirty="0"/>
            </a:br>
            <a:r>
              <a:rPr lang="en-US" dirty="0"/>
              <a:t>Example Database Applications</a:t>
            </a:r>
          </a:p>
        </p:txBody>
      </p:sp>
      <p:graphicFrame>
        <p:nvGraphicFramePr>
          <p:cNvPr id="5" name="Table 4">
            <a:extLst>
              <a:ext uri="{FF2B5EF4-FFF2-40B4-BE49-F238E27FC236}">
                <a16:creationId xmlns:a16="http://schemas.microsoft.com/office/drawing/2014/main" id="{17724C1D-1B4B-4153-987D-B5C954B61FB0}"/>
              </a:ext>
            </a:extLst>
          </p:cNvPr>
          <p:cNvGraphicFramePr>
            <a:graphicFrameLocks noGrp="1"/>
          </p:cNvGraphicFramePr>
          <p:nvPr>
            <p:extLst>
              <p:ext uri="{D42A27DB-BD31-4B8C-83A1-F6EECF244321}">
                <p14:modId xmlns:p14="http://schemas.microsoft.com/office/powerpoint/2010/main" val="1827780666"/>
              </p:ext>
            </p:extLst>
          </p:nvPr>
        </p:nvGraphicFramePr>
        <p:xfrm>
          <a:off x="571500" y="1353312"/>
          <a:ext cx="7988300" cy="5038407"/>
        </p:xfrm>
        <a:graphic>
          <a:graphicData uri="http://schemas.openxmlformats.org/drawingml/2006/table">
            <a:tbl>
              <a:tblPr firstRow="1" bandRow="1">
                <a:tableStyleId>{40F9630F-82C1-40B7-BC3A-925EFCFF5E92}</a:tableStyleId>
              </a:tblPr>
              <a:tblGrid>
                <a:gridCol w="1422400">
                  <a:extLst>
                    <a:ext uri="{9D8B030D-6E8A-4147-A177-3AD203B41FA5}">
                      <a16:colId xmlns:a16="http://schemas.microsoft.com/office/drawing/2014/main" val="1868959569"/>
                    </a:ext>
                  </a:extLst>
                </a:gridCol>
                <a:gridCol w="1600200">
                  <a:extLst>
                    <a:ext uri="{9D8B030D-6E8A-4147-A177-3AD203B41FA5}">
                      <a16:colId xmlns:a16="http://schemas.microsoft.com/office/drawing/2014/main" val="1339998204"/>
                    </a:ext>
                  </a:extLst>
                </a:gridCol>
                <a:gridCol w="914400">
                  <a:extLst>
                    <a:ext uri="{9D8B030D-6E8A-4147-A177-3AD203B41FA5}">
                      <a16:colId xmlns:a16="http://schemas.microsoft.com/office/drawing/2014/main" val="360117198"/>
                    </a:ext>
                  </a:extLst>
                </a:gridCol>
                <a:gridCol w="1384300">
                  <a:extLst>
                    <a:ext uri="{9D8B030D-6E8A-4147-A177-3AD203B41FA5}">
                      <a16:colId xmlns:a16="http://schemas.microsoft.com/office/drawing/2014/main" val="3552542844"/>
                    </a:ext>
                  </a:extLst>
                </a:gridCol>
                <a:gridCol w="2667000">
                  <a:extLst>
                    <a:ext uri="{9D8B030D-6E8A-4147-A177-3AD203B41FA5}">
                      <a16:colId xmlns:a16="http://schemas.microsoft.com/office/drawing/2014/main" val="2921476087"/>
                    </a:ext>
                  </a:extLst>
                </a:gridCol>
              </a:tblGrid>
              <a:tr h="512001">
                <a:tc>
                  <a:txBody>
                    <a:bodyPr/>
                    <a:lstStyle/>
                    <a:p>
                      <a:r>
                        <a:rPr lang="en-US" dirty="0"/>
                        <a:t>Application</a:t>
                      </a:r>
                    </a:p>
                  </a:txBody>
                  <a:tcPr/>
                </a:tc>
                <a:tc>
                  <a:txBody>
                    <a:bodyPr/>
                    <a:lstStyle/>
                    <a:p>
                      <a:r>
                        <a:rPr lang="en-US" dirty="0"/>
                        <a:t>Example Users</a:t>
                      </a:r>
                    </a:p>
                  </a:txBody>
                  <a:tcPr/>
                </a:tc>
                <a:tc>
                  <a:txBody>
                    <a:bodyPr/>
                    <a:lstStyle/>
                    <a:p>
                      <a:r>
                        <a:rPr lang="en-US" dirty="0"/>
                        <a:t>Number of Users</a:t>
                      </a:r>
                    </a:p>
                  </a:txBody>
                  <a:tcPr/>
                </a:tc>
                <a:tc>
                  <a:txBody>
                    <a:bodyPr/>
                    <a:lstStyle/>
                    <a:p>
                      <a:r>
                        <a:rPr lang="en-US" dirty="0"/>
                        <a:t>Typical Size</a:t>
                      </a:r>
                    </a:p>
                  </a:txBody>
                  <a:tcPr/>
                </a:tc>
                <a:tc>
                  <a:txBody>
                    <a:bodyPr/>
                    <a:lstStyle/>
                    <a:p>
                      <a:r>
                        <a:rPr lang="en-US" dirty="0"/>
                        <a:t>Remarks</a:t>
                      </a:r>
                    </a:p>
                  </a:txBody>
                  <a:tcPr/>
                </a:tc>
                <a:extLst>
                  <a:ext uri="{0D108BD9-81ED-4DB2-BD59-A6C34878D82A}">
                    <a16:rowId xmlns:a16="http://schemas.microsoft.com/office/drawing/2014/main" val="3946201539"/>
                  </a:ext>
                </a:extLst>
              </a:tr>
              <a:tr h="496887">
                <a:tc>
                  <a:txBody>
                    <a:bodyPr/>
                    <a:lstStyle/>
                    <a:p>
                      <a:r>
                        <a:rPr lang="en-US" sz="1200" dirty="0"/>
                        <a:t>Sales Contact Manager</a:t>
                      </a:r>
                    </a:p>
                  </a:txBody>
                  <a:tcPr/>
                </a:tc>
                <a:tc>
                  <a:txBody>
                    <a:bodyPr/>
                    <a:lstStyle/>
                    <a:p>
                      <a:r>
                        <a:rPr lang="en-US" sz="1200" dirty="0"/>
                        <a:t>Salesperson</a:t>
                      </a:r>
                    </a:p>
                  </a:txBody>
                  <a:tcPr/>
                </a:tc>
                <a:tc>
                  <a:txBody>
                    <a:bodyPr/>
                    <a:lstStyle/>
                    <a:p>
                      <a:r>
                        <a:rPr lang="en-US" sz="1200" dirty="0"/>
                        <a:t>1</a:t>
                      </a:r>
                    </a:p>
                  </a:txBody>
                  <a:tcPr/>
                </a:tc>
                <a:tc>
                  <a:txBody>
                    <a:bodyPr/>
                    <a:lstStyle/>
                    <a:p>
                      <a:r>
                        <a:rPr lang="en-US" sz="1200" dirty="0"/>
                        <a:t>2,000 rows</a:t>
                      </a:r>
                    </a:p>
                  </a:txBody>
                  <a:tcPr/>
                </a:tc>
                <a:tc>
                  <a:txBody>
                    <a:bodyPr/>
                    <a:lstStyle/>
                    <a:p>
                      <a:r>
                        <a:rPr lang="en-US" sz="1200" dirty="0"/>
                        <a:t>Products such as GioldMine and Act! Are database centric</a:t>
                      </a:r>
                    </a:p>
                  </a:txBody>
                  <a:tcPr/>
                </a:tc>
                <a:extLst>
                  <a:ext uri="{0D108BD9-81ED-4DB2-BD59-A6C34878D82A}">
                    <a16:rowId xmlns:a16="http://schemas.microsoft.com/office/drawing/2014/main" val="3714564308"/>
                  </a:ext>
                </a:extLst>
              </a:tr>
              <a:tr h="633413">
                <a:tc>
                  <a:txBody>
                    <a:bodyPr/>
                    <a:lstStyle/>
                    <a:p>
                      <a:r>
                        <a:rPr lang="en-US" sz="1200" dirty="0"/>
                        <a:t>Patient appointment (doctor, dentist)</a:t>
                      </a:r>
                    </a:p>
                  </a:txBody>
                  <a:tcPr/>
                </a:tc>
                <a:tc>
                  <a:txBody>
                    <a:bodyPr/>
                    <a:lstStyle/>
                    <a:p>
                      <a:r>
                        <a:rPr lang="en-US" sz="1200" dirty="0"/>
                        <a:t>Medical office</a:t>
                      </a:r>
                    </a:p>
                  </a:txBody>
                  <a:tcPr/>
                </a:tc>
                <a:tc>
                  <a:txBody>
                    <a:bodyPr/>
                    <a:lstStyle/>
                    <a:p>
                      <a:r>
                        <a:rPr lang="en-US" sz="1200" dirty="0"/>
                        <a:t>15 to 50</a:t>
                      </a:r>
                    </a:p>
                  </a:txBody>
                  <a:tcPr/>
                </a:tc>
                <a:tc>
                  <a:txBody>
                    <a:bodyPr/>
                    <a:lstStyle/>
                    <a:p>
                      <a:r>
                        <a:rPr lang="en-US" sz="1200" dirty="0"/>
                        <a:t>100,000 rows</a:t>
                      </a:r>
                    </a:p>
                  </a:txBody>
                  <a:tcPr/>
                </a:tc>
                <a:tc>
                  <a:txBody>
                    <a:bodyPr/>
                    <a:lstStyle/>
                    <a:p>
                      <a:r>
                        <a:rPr lang="en-US" sz="1200" dirty="0"/>
                        <a:t>Vertical market software vendors incorporate databases into their software products</a:t>
                      </a:r>
                    </a:p>
                  </a:txBody>
                  <a:tcPr/>
                </a:tc>
                <a:extLst>
                  <a:ext uri="{0D108BD9-81ED-4DB2-BD59-A6C34878D82A}">
                    <a16:rowId xmlns:a16="http://schemas.microsoft.com/office/drawing/2014/main" val="4100021103"/>
                  </a:ext>
                </a:extLst>
              </a:tr>
              <a:tr h="633413">
                <a:tc>
                  <a:txBody>
                    <a:bodyPr/>
                    <a:lstStyle/>
                    <a:p>
                      <a:r>
                        <a:rPr lang="en-US" sz="1200" dirty="0"/>
                        <a:t>Customer relationship management (CRM)</a:t>
                      </a:r>
                    </a:p>
                  </a:txBody>
                  <a:tcPr/>
                </a:tc>
                <a:tc>
                  <a:txBody>
                    <a:bodyPr/>
                    <a:lstStyle/>
                    <a:p>
                      <a:r>
                        <a:rPr lang="en-US" sz="1200" dirty="0"/>
                        <a:t>Sales, marketing, or customer service departments</a:t>
                      </a:r>
                    </a:p>
                  </a:txBody>
                  <a:tcPr/>
                </a:tc>
                <a:tc>
                  <a:txBody>
                    <a:bodyPr/>
                    <a:lstStyle/>
                    <a:p>
                      <a:r>
                        <a:rPr lang="en-US" sz="1200" dirty="0"/>
                        <a:t>500</a:t>
                      </a:r>
                    </a:p>
                  </a:txBody>
                  <a:tcPr/>
                </a:tc>
                <a:tc>
                  <a:txBody>
                    <a:bodyPr/>
                    <a:lstStyle/>
                    <a:p>
                      <a:r>
                        <a:rPr lang="en-US" sz="1200" dirty="0"/>
                        <a:t>10 million rows</a:t>
                      </a:r>
                    </a:p>
                  </a:txBody>
                  <a:tcPr/>
                </a:tc>
                <a:tc>
                  <a:txBody>
                    <a:bodyPr/>
                    <a:lstStyle/>
                    <a:p>
                      <a:r>
                        <a:rPr lang="en-US" sz="1200" dirty="0"/>
                        <a:t>Major vendors such as Microsoft and Oracle PeopleSoft Enterprise build applications around the database</a:t>
                      </a:r>
                    </a:p>
                  </a:txBody>
                  <a:tcPr/>
                </a:tc>
                <a:extLst>
                  <a:ext uri="{0D108BD9-81ED-4DB2-BD59-A6C34878D82A}">
                    <a16:rowId xmlns:a16="http://schemas.microsoft.com/office/drawing/2014/main" val="3884496694"/>
                  </a:ext>
                </a:extLst>
              </a:tr>
              <a:tr h="633413">
                <a:tc>
                  <a:txBody>
                    <a:bodyPr/>
                    <a:lstStyle/>
                    <a:p>
                      <a:r>
                        <a:rPr lang="en-US" sz="1200" dirty="0"/>
                        <a:t>Enterprise resource planning (ERP)</a:t>
                      </a:r>
                    </a:p>
                  </a:txBody>
                  <a:tcPr/>
                </a:tc>
                <a:tc>
                  <a:txBody>
                    <a:bodyPr/>
                    <a:lstStyle/>
                    <a:p>
                      <a:r>
                        <a:rPr lang="en-US" sz="1200" dirty="0"/>
                        <a:t>An entire organization</a:t>
                      </a:r>
                    </a:p>
                  </a:txBody>
                  <a:tcPr/>
                </a:tc>
                <a:tc>
                  <a:txBody>
                    <a:bodyPr/>
                    <a:lstStyle/>
                    <a:p>
                      <a:r>
                        <a:rPr lang="en-US" sz="1200" dirty="0"/>
                        <a:t>500</a:t>
                      </a:r>
                    </a:p>
                  </a:txBody>
                  <a:tcPr/>
                </a:tc>
                <a:tc>
                  <a:txBody>
                    <a:bodyPr/>
                    <a:lstStyle/>
                    <a:p>
                      <a:r>
                        <a:rPr lang="en-US" sz="1200" dirty="0"/>
                        <a:t>10 million+ rows</a:t>
                      </a:r>
                    </a:p>
                  </a:txBody>
                  <a:tcPr/>
                </a:tc>
                <a:tc>
                  <a:txBody>
                    <a:bodyPr/>
                    <a:lstStyle/>
                    <a:p>
                      <a:r>
                        <a:rPr lang="en-US" sz="1200" dirty="0"/>
                        <a:t>SAP uses a database as a central repository for ERP data.</a:t>
                      </a:r>
                    </a:p>
                  </a:txBody>
                  <a:tcPr/>
                </a:tc>
                <a:extLst>
                  <a:ext uri="{0D108BD9-81ED-4DB2-BD59-A6C34878D82A}">
                    <a16:rowId xmlns:a16="http://schemas.microsoft.com/office/drawing/2014/main" val="2024680466"/>
                  </a:ext>
                </a:extLst>
              </a:tr>
              <a:tr h="633413">
                <a:tc>
                  <a:txBody>
                    <a:bodyPr/>
                    <a:lstStyle/>
                    <a:p>
                      <a:r>
                        <a:rPr lang="en-US" sz="1200" dirty="0"/>
                        <a:t>E-commerce site</a:t>
                      </a:r>
                    </a:p>
                  </a:txBody>
                  <a:tcPr/>
                </a:tc>
                <a:tc>
                  <a:txBody>
                    <a:bodyPr/>
                    <a:lstStyle/>
                    <a:p>
                      <a:r>
                        <a:rPr lang="en-US" sz="1200" dirty="0"/>
                        <a:t>Internet users</a:t>
                      </a:r>
                    </a:p>
                  </a:txBody>
                  <a:tcPr/>
                </a:tc>
                <a:tc>
                  <a:txBody>
                    <a:bodyPr/>
                    <a:lstStyle/>
                    <a:p>
                      <a:r>
                        <a:rPr lang="en-US" sz="1200" dirty="0"/>
                        <a:t>Possibly millions</a:t>
                      </a:r>
                    </a:p>
                  </a:txBody>
                  <a:tcPr/>
                </a:tc>
                <a:tc>
                  <a:txBody>
                    <a:bodyPr/>
                    <a:lstStyle/>
                    <a:p>
                      <a:r>
                        <a:rPr lang="en-US" sz="1200" dirty="0"/>
                        <a:t>1 billion+ rows</a:t>
                      </a:r>
                    </a:p>
                  </a:txBody>
                  <a:tcPr/>
                </a:tc>
                <a:tc>
                  <a:txBody>
                    <a:bodyPr/>
                    <a:lstStyle/>
                    <a:p>
                      <a:r>
                        <a:rPr lang="en-US" sz="1200" dirty="0"/>
                        <a:t>Drugstore.com has a database that grows at the rate  of 20 million rows per day!</a:t>
                      </a:r>
                    </a:p>
                  </a:txBody>
                  <a:tcPr/>
                </a:tc>
                <a:extLst>
                  <a:ext uri="{0D108BD9-81ED-4DB2-BD59-A6C34878D82A}">
                    <a16:rowId xmlns:a16="http://schemas.microsoft.com/office/drawing/2014/main" val="486208011"/>
                  </a:ext>
                </a:extLst>
              </a:tr>
              <a:tr h="633413">
                <a:tc>
                  <a:txBody>
                    <a:bodyPr/>
                    <a:lstStyle/>
                    <a:p>
                      <a:r>
                        <a:rPr lang="en-US" sz="1200" dirty="0"/>
                        <a:t>Digital dashboard</a:t>
                      </a:r>
                    </a:p>
                  </a:txBody>
                  <a:tcPr/>
                </a:tc>
                <a:tc>
                  <a:txBody>
                    <a:bodyPr/>
                    <a:lstStyle/>
                    <a:p>
                      <a:r>
                        <a:rPr lang="en-US" sz="1200" dirty="0"/>
                        <a:t>Senior managers</a:t>
                      </a:r>
                    </a:p>
                  </a:txBody>
                  <a:tcPr/>
                </a:tc>
                <a:tc>
                  <a:txBody>
                    <a:bodyPr/>
                    <a:lstStyle/>
                    <a:p>
                      <a:r>
                        <a:rPr lang="en-US" sz="1200" dirty="0"/>
                        <a:t>500</a:t>
                      </a:r>
                    </a:p>
                  </a:txBody>
                  <a:tcPr/>
                </a:tc>
                <a:tc>
                  <a:txBody>
                    <a:bodyPr/>
                    <a:lstStyle/>
                    <a:p>
                      <a:r>
                        <a:rPr lang="en-US" sz="1200" dirty="0"/>
                        <a:t>100,000 rows</a:t>
                      </a:r>
                    </a:p>
                  </a:txBody>
                  <a:tcPr/>
                </a:tc>
                <a:tc>
                  <a:txBody>
                    <a:bodyPr/>
                    <a:lstStyle/>
                    <a:p>
                      <a:r>
                        <a:rPr lang="en-US" sz="1200" dirty="0"/>
                        <a:t>Extractions, summaries, and consolidations of operational databases.</a:t>
                      </a:r>
                    </a:p>
                  </a:txBody>
                  <a:tcPr/>
                </a:tc>
                <a:extLst>
                  <a:ext uri="{0D108BD9-81ED-4DB2-BD59-A6C34878D82A}">
                    <a16:rowId xmlns:a16="http://schemas.microsoft.com/office/drawing/2014/main" val="3357843489"/>
                  </a:ext>
                </a:extLst>
              </a:tr>
              <a:tr h="633413">
                <a:tc>
                  <a:txBody>
                    <a:bodyPr/>
                    <a:lstStyle/>
                    <a:p>
                      <a:r>
                        <a:rPr lang="en-US" sz="1200" dirty="0"/>
                        <a:t>Data mining</a:t>
                      </a:r>
                    </a:p>
                  </a:txBody>
                  <a:tcPr/>
                </a:tc>
                <a:tc>
                  <a:txBody>
                    <a:bodyPr/>
                    <a:lstStyle/>
                    <a:p>
                      <a:r>
                        <a:rPr lang="en-US" sz="1200" dirty="0"/>
                        <a:t>Business analysts</a:t>
                      </a:r>
                    </a:p>
                  </a:txBody>
                  <a:tcPr/>
                </a:tc>
                <a:tc>
                  <a:txBody>
                    <a:bodyPr/>
                    <a:lstStyle/>
                    <a:p>
                      <a:r>
                        <a:rPr lang="en-US" sz="1200" dirty="0"/>
                        <a:t>25</a:t>
                      </a:r>
                    </a:p>
                  </a:txBody>
                  <a:tcPr/>
                </a:tc>
                <a:tc>
                  <a:txBody>
                    <a:bodyPr/>
                    <a:lstStyle/>
                    <a:p>
                      <a:r>
                        <a:rPr lang="en-US" sz="1200" dirty="0"/>
                        <a:t>100,000 to millions+</a:t>
                      </a:r>
                    </a:p>
                  </a:txBody>
                  <a:tcPr/>
                </a:tc>
                <a:tc>
                  <a:txBody>
                    <a:bodyPr/>
                    <a:lstStyle/>
                    <a:p>
                      <a:r>
                        <a:rPr lang="en-US" sz="1200" dirty="0"/>
                        <a:t>Data are extracted, reformatted, cleaned, and filtered for use by statistical mining tools.</a:t>
                      </a:r>
                    </a:p>
                  </a:txBody>
                  <a:tcPr/>
                </a:tc>
                <a:extLst>
                  <a:ext uri="{0D108BD9-81ED-4DB2-BD59-A6C34878D82A}">
                    <a16:rowId xmlns:a16="http://schemas.microsoft.com/office/drawing/2014/main" val="2125363498"/>
                  </a:ext>
                </a:extLst>
              </a:tr>
            </a:tbl>
          </a:graphicData>
        </a:graphic>
      </p:graphicFrame>
    </p:spTree>
    <p:extLst>
      <p:ext uri="{BB962C8B-B14F-4D97-AF65-F5344CB8AC3E}">
        <p14:creationId xmlns:p14="http://schemas.microsoft.com/office/powerpoint/2010/main" val="1355358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9956CE-58D1-4FF2-9F6E-2591A8A992F0}"/>
              </a:ext>
            </a:extLst>
          </p:cNvPr>
          <p:cNvPicPr>
            <a:picLocks noChangeAspect="1"/>
          </p:cNvPicPr>
          <p:nvPr/>
        </p:nvPicPr>
        <p:blipFill>
          <a:blip r:embed="rId2"/>
          <a:stretch>
            <a:fillRect/>
          </a:stretch>
        </p:blipFill>
        <p:spPr>
          <a:xfrm>
            <a:off x="3176587" y="1876425"/>
            <a:ext cx="2790825" cy="3105150"/>
          </a:xfrm>
          <a:prstGeom prst="rect">
            <a:avLst/>
          </a:prstGeom>
        </p:spPr>
      </p:pic>
      <p:sp>
        <p:nvSpPr>
          <p:cNvPr id="2" name="Title 1">
            <a:extLst>
              <a:ext uri="{FF2B5EF4-FFF2-40B4-BE49-F238E27FC236}">
                <a16:creationId xmlns:a16="http://schemas.microsoft.com/office/drawing/2014/main" id="{5A34A62A-A535-4002-8548-15EFD8D2E72E}"/>
              </a:ext>
            </a:extLst>
          </p:cNvPr>
          <p:cNvSpPr>
            <a:spLocks noGrp="1"/>
          </p:cNvSpPr>
          <p:nvPr>
            <p:ph type="title"/>
          </p:nvPr>
        </p:nvSpPr>
        <p:spPr>
          <a:xfrm>
            <a:off x="1945200" y="5295900"/>
            <a:ext cx="5846250" cy="1066800"/>
          </a:xfrm>
        </p:spPr>
        <p:txBody>
          <a:bodyPr/>
          <a:lstStyle/>
          <a:p>
            <a:pPr algn="ctr"/>
            <a:r>
              <a:rPr lang="en-US" dirty="0"/>
              <a:t>Bill Gates</a:t>
            </a:r>
          </a:p>
        </p:txBody>
      </p:sp>
    </p:spTree>
    <p:extLst>
      <p:ext uri="{BB962C8B-B14F-4D97-AF65-F5344CB8AC3E}">
        <p14:creationId xmlns:p14="http://schemas.microsoft.com/office/powerpoint/2010/main" val="2878229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EA5A-0EBB-41A9-946F-252DC1639527}"/>
              </a:ext>
            </a:extLst>
          </p:cNvPr>
          <p:cNvSpPr>
            <a:spLocks noGrp="1"/>
          </p:cNvSpPr>
          <p:nvPr>
            <p:ph type="title"/>
          </p:nvPr>
        </p:nvSpPr>
        <p:spPr/>
        <p:txBody>
          <a:bodyPr>
            <a:normAutofit fontScale="90000"/>
          </a:bodyPr>
          <a:lstStyle/>
          <a:p>
            <a:r>
              <a:rPr lang="en-US" dirty="0"/>
              <a:t>Figure 1-8</a:t>
            </a:r>
            <a:br>
              <a:rPr lang="en-US" dirty="0"/>
            </a:br>
            <a:r>
              <a:rPr lang="en-US" dirty="0"/>
              <a:t>The Components of a Database System</a:t>
            </a:r>
          </a:p>
        </p:txBody>
      </p:sp>
      <p:pic>
        <p:nvPicPr>
          <p:cNvPr id="5" name="Picture 4">
            <a:extLst>
              <a:ext uri="{FF2B5EF4-FFF2-40B4-BE49-F238E27FC236}">
                <a16:creationId xmlns:a16="http://schemas.microsoft.com/office/drawing/2014/main" id="{47B4EB92-AC24-46D6-9944-DC4A2380E326}"/>
              </a:ext>
            </a:extLst>
          </p:cNvPr>
          <p:cNvPicPr>
            <a:picLocks noChangeAspect="1"/>
          </p:cNvPicPr>
          <p:nvPr/>
        </p:nvPicPr>
        <p:blipFill>
          <a:blip r:embed="rId2"/>
          <a:stretch>
            <a:fillRect/>
          </a:stretch>
        </p:blipFill>
        <p:spPr>
          <a:xfrm>
            <a:off x="578343" y="1600200"/>
            <a:ext cx="7987314" cy="1861225"/>
          </a:xfrm>
          <a:prstGeom prst="rect">
            <a:avLst/>
          </a:prstGeom>
        </p:spPr>
      </p:pic>
    </p:spTree>
    <p:extLst>
      <p:ext uri="{BB962C8B-B14F-4D97-AF65-F5344CB8AC3E}">
        <p14:creationId xmlns:p14="http://schemas.microsoft.com/office/powerpoint/2010/main" val="4018865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D27C-939D-44BC-A08D-44B54C12A7AC}"/>
              </a:ext>
            </a:extLst>
          </p:cNvPr>
          <p:cNvSpPr>
            <a:spLocks noGrp="1"/>
          </p:cNvSpPr>
          <p:nvPr>
            <p:ph type="title"/>
          </p:nvPr>
        </p:nvSpPr>
        <p:spPr/>
        <p:txBody>
          <a:bodyPr>
            <a:normAutofit fontScale="90000"/>
          </a:bodyPr>
          <a:lstStyle/>
          <a:p>
            <a:r>
              <a:rPr lang="en-US" dirty="0"/>
              <a:t>Figure 1-9</a:t>
            </a:r>
            <a:br>
              <a:rPr lang="en-US" dirty="0"/>
            </a:br>
            <a:r>
              <a:rPr lang="en-US" sz="3000" dirty="0"/>
              <a:t>The Components of a Database System with SQL</a:t>
            </a:r>
            <a:endParaRPr lang="en-US" dirty="0"/>
          </a:p>
        </p:txBody>
      </p:sp>
      <p:pic>
        <p:nvPicPr>
          <p:cNvPr id="5" name="Picture 4">
            <a:extLst>
              <a:ext uri="{FF2B5EF4-FFF2-40B4-BE49-F238E27FC236}">
                <a16:creationId xmlns:a16="http://schemas.microsoft.com/office/drawing/2014/main" id="{37C358B3-6155-4BB2-AC65-87F29F7901D9}"/>
              </a:ext>
            </a:extLst>
          </p:cNvPr>
          <p:cNvPicPr>
            <a:picLocks noChangeAspect="1"/>
          </p:cNvPicPr>
          <p:nvPr/>
        </p:nvPicPr>
        <p:blipFill>
          <a:blip r:embed="rId2"/>
          <a:stretch>
            <a:fillRect/>
          </a:stretch>
        </p:blipFill>
        <p:spPr>
          <a:xfrm>
            <a:off x="619412" y="1663429"/>
            <a:ext cx="7905175" cy="2821021"/>
          </a:xfrm>
          <a:prstGeom prst="rect">
            <a:avLst/>
          </a:prstGeom>
        </p:spPr>
      </p:pic>
    </p:spTree>
    <p:extLst>
      <p:ext uri="{BB962C8B-B14F-4D97-AF65-F5344CB8AC3E}">
        <p14:creationId xmlns:p14="http://schemas.microsoft.com/office/powerpoint/2010/main" val="990396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E5D9-154C-4652-BD64-C6023246E01D}"/>
              </a:ext>
            </a:extLst>
          </p:cNvPr>
          <p:cNvSpPr>
            <a:spLocks noGrp="1"/>
          </p:cNvSpPr>
          <p:nvPr>
            <p:ph type="title"/>
          </p:nvPr>
        </p:nvSpPr>
        <p:spPr/>
        <p:txBody>
          <a:bodyPr/>
          <a:lstStyle/>
          <a:p>
            <a:r>
              <a:rPr lang="en-US" dirty="0"/>
              <a:t>Applications, the  DBMS, and SQL</a:t>
            </a:r>
          </a:p>
        </p:txBody>
      </p:sp>
      <p:sp>
        <p:nvSpPr>
          <p:cNvPr id="3" name="Text Placeholder 2">
            <a:extLst>
              <a:ext uri="{FF2B5EF4-FFF2-40B4-BE49-F238E27FC236}">
                <a16:creationId xmlns:a16="http://schemas.microsoft.com/office/drawing/2014/main" id="{5306A7D7-113F-463A-B900-FB45C64F84FA}"/>
              </a:ext>
            </a:extLst>
          </p:cNvPr>
          <p:cNvSpPr>
            <a:spLocks noGrp="1"/>
          </p:cNvSpPr>
          <p:nvPr>
            <p:ph idx="1"/>
          </p:nvPr>
        </p:nvSpPr>
        <p:spPr/>
        <p:txBody>
          <a:bodyPr>
            <a:normAutofit fontScale="92500" lnSpcReduction="20000"/>
          </a:bodyPr>
          <a:lstStyle/>
          <a:p>
            <a:pPr lvl="0"/>
            <a:r>
              <a:rPr lang="en-US" sz="3000" b="1" dirty="0">
                <a:solidFill>
                  <a:srgbClr val="007FA3"/>
                </a:solidFill>
              </a:rPr>
              <a:t>Applications</a:t>
            </a:r>
            <a:r>
              <a:rPr lang="en-US" sz="3000" dirty="0">
                <a:solidFill>
                  <a:srgbClr val="000000"/>
                </a:solidFill>
              </a:rPr>
              <a:t> are the computer programs that users work with.</a:t>
            </a:r>
          </a:p>
          <a:p>
            <a:pPr lvl="0"/>
            <a:r>
              <a:rPr lang="en-US" sz="3000" dirty="0">
                <a:solidFill>
                  <a:srgbClr val="000000"/>
                </a:solidFill>
              </a:rPr>
              <a:t>The </a:t>
            </a:r>
            <a:r>
              <a:rPr lang="en-US" sz="3000" b="1" dirty="0">
                <a:solidFill>
                  <a:srgbClr val="007FA3"/>
                </a:solidFill>
              </a:rPr>
              <a:t>Database Management System (DBMS)</a:t>
            </a:r>
            <a:r>
              <a:rPr lang="en-US" sz="3000" dirty="0">
                <a:solidFill>
                  <a:srgbClr val="000000"/>
                </a:solidFill>
              </a:rPr>
              <a:t> creates, processes, and administers databases.</a:t>
            </a:r>
          </a:p>
          <a:p>
            <a:pPr lvl="0"/>
            <a:r>
              <a:rPr lang="en-US" sz="3000" b="1" dirty="0">
                <a:solidFill>
                  <a:srgbClr val="007FA3"/>
                </a:solidFill>
              </a:rPr>
              <a:t>Structured Query Language (SQL) </a:t>
            </a:r>
            <a:r>
              <a:rPr lang="en-US" sz="3000" dirty="0">
                <a:solidFill>
                  <a:srgbClr val="000000"/>
                </a:solidFill>
              </a:rPr>
              <a:t>is an internationally recognized standard database language that is used by all commercial DBMSs.</a:t>
            </a:r>
          </a:p>
          <a:p>
            <a:endParaRPr lang="en-US" dirty="0"/>
          </a:p>
        </p:txBody>
      </p:sp>
    </p:spTree>
    <p:extLst>
      <p:ext uri="{BB962C8B-B14F-4D97-AF65-F5344CB8AC3E}">
        <p14:creationId xmlns:p14="http://schemas.microsoft.com/office/powerpoint/2010/main" val="1452089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9FB0-3D3B-4295-894A-446C253A1CE9}"/>
              </a:ext>
            </a:extLst>
          </p:cNvPr>
          <p:cNvSpPr>
            <a:spLocks noGrp="1"/>
          </p:cNvSpPr>
          <p:nvPr>
            <p:ph type="title"/>
          </p:nvPr>
        </p:nvSpPr>
        <p:spPr/>
        <p:txBody>
          <a:bodyPr>
            <a:normAutofit fontScale="90000"/>
          </a:bodyPr>
          <a:lstStyle/>
          <a:p>
            <a:r>
              <a:rPr lang="en-US" dirty="0"/>
              <a:t>Figure 1-10</a:t>
            </a:r>
            <a:br>
              <a:rPr lang="en-US" dirty="0"/>
            </a:br>
            <a:r>
              <a:rPr lang="en-US" dirty="0"/>
              <a:t>Basic Functions of Application Programs</a:t>
            </a:r>
          </a:p>
        </p:txBody>
      </p:sp>
      <p:graphicFrame>
        <p:nvGraphicFramePr>
          <p:cNvPr id="3" name="Table 2">
            <a:extLst>
              <a:ext uri="{FF2B5EF4-FFF2-40B4-BE49-F238E27FC236}">
                <a16:creationId xmlns:a16="http://schemas.microsoft.com/office/drawing/2014/main" id="{24551CF8-B0BA-437F-8678-F7FABD18B657}"/>
              </a:ext>
            </a:extLst>
          </p:cNvPr>
          <p:cNvGraphicFramePr>
            <a:graphicFrameLocks noGrp="1"/>
          </p:cNvGraphicFramePr>
          <p:nvPr>
            <p:extLst>
              <p:ext uri="{D42A27DB-BD31-4B8C-83A1-F6EECF244321}">
                <p14:modId xmlns:p14="http://schemas.microsoft.com/office/powerpoint/2010/main" val="1133522265"/>
              </p:ext>
            </p:extLst>
          </p:nvPr>
        </p:nvGraphicFramePr>
        <p:xfrm>
          <a:off x="1282700" y="1752600"/>
          <a:ext cx="6096000" cy="2755902"/>
        </p:xfrm>
        <a:graphic>
          <a:graphicData uri="http://schemas.openxmlformats.org/drawingml/2006/table">
            <a:tbl>
              <a:tblPr firstRow="1" bandRow="1">
                <a:tableStyleId>{40F9630F-82C1-40B7-BC3A-925EFCFF5E92}</a:tableStyleId>
              </a:tblPr>
              <a:tblGrid>
                <a:gridCol w="6096000">
                  <a:extLst>
                    <a:ext uri="{9D8B030D-6E8A-4147-A177-3AD203B41FA5}">
                      <a16:colId xmlns:a16="http://schemas.microsoft.com/office/drawing/2014/main" val="2878410826"/>
                    </a:ext>
                  </a:extLst>
                </a:gridCol>
              </a:tblGrid>
              <a:tr h="459317">
                <a:tc>
                  <a:txBody>
                    <a:bodyPr/>
                    <a:lstStyle/>
                    <a:p>
                      <a:pPr algn="ctr"/>
                      <a:r>
                        <a:rPr lang="en-US" sz="1800" dirty="0"/>
                        <a:t>Basic Functions of Application Programs</a:t>
                      </a:r>
                    </a:p>
                  </a:txBody>
                  <a:tcPr/>
                </a:tc>
                <a:extLst>
                  <a:ext uri="{0D108BD9-81ED-4DB2-BD59-A6C34878D82A}">
                    <a16:rowId xmlns:a16="http://schemas.microsoft.com/office/drawing/2014/main" val="1396580947"/>
                  </a:ext>
                </a:extLst>
              </a:tr>
              <a:tr h="459317">
                <a:tc>
                  <a:txBody>
                    <a:bodyPr/>
                    <a:lstStyle/>
                    <a:p>
                      <a:r>
                        <a:rPr lang="en-US" sz="2000" dirty="0"/>
                        <a:t>Create and process forms</a:t>
                      </a:r>
                    </a:p>
                  </a:txBody>
                  <a:tcPr/>
                </a:tc>
                <a:extLst>
                  <a:ext uri="{0D108BD9-81ED-4DB2-BD59-A6C34878D82A}">
                    <a16:rowId xmlns:a16="http://schemas.microsoft.com/office/drawing/2014/main" val="1875779454"/>
                  </a:ext>
                </a:extLst>
              </a:tr>
              <a:tr h="459317">
                <a:tc>
                  <a:txBody>
                    <a:bodyPr/>
                    <a:lstStyle/>
                    <a:p>
                      <a:r>
                        <a:rPr lang="en-US" sz="2000" dirty="0"/>
                        <a:t>Process user queries</a:t>
                      </a:r>
                    </a:p>
                  </a:txBody>
                  <a:tcPr/>
                </a:tc>
                <a:extLst>
                  <a:ext uri="{0D108BD9-81ED-4DB2-BD59-A6C34878D82A}">
                    <a16:rowId xmlns:a16="http://schemas.microsoft.com/office/drawing/2014/main" val="1843428091"/>
                  </a:ext>
                </a:extLst>
              </a:tr>
              <a:tr h="459317">
                <a:tc>
                  <a:txBody>
                    <a:bodyPr/>
                    <a:lstStyle/>
                    <a:p>
                      <a:r>
                        <a:rPr lang="en-US" sz="2000" dirty="0"/>
                        <a:t>Create and process  reports</a:t>
                      </a:r>
                    </a:p>
                  </a:txBody>
                  <a:tcPr/>
                </a:tc>
                <a:extLst>
                  <a:ext uri="{0D108BD9-81ED-4DB2-BD59-A6C34878D82A}">
                    <a16:rowId xmlns:a16="http://schemas.microsoft.com/office/drawing/2014/main" val="1178687923"/>
                  </a:ext>
                </a:extLst>
              </a:tr>
              <a:tr h="459317">
                <a:tc>
                  <a:txBody>
                    <a:bodyPr/>
                    <a:lstStyle/>
                    <a:p>
                      <a:r>
                        <a:rPr lang="en-US" sz="2000" dirty="0"/>
                        <a:t>Execute application logic</a:t>
                      </a:r>
                    </a:p>
                  </a:txBody>
                  <a:tcPr/>
                </a:tc>
                <a:extLst>
                  <a:ext uri="{0D108BD9-81ED-4DB2-BD59-A6C34878D82A}">
                    <a16:rowId xmlns:a16="http://schemas.microsoft.com/office/drawing/2014/main" val="1679238571"/>
                  </a:ext>
                </a:extLst>
              </a:tr>
              <a:tr h="459317">
                <a:tc>
                  <a:txBody>
                    <a:bodyPr/>
                    <a:lstStyle/>
                    <a:p>
                      <a:r>
                        <a:rPr lang="en-US" sz="2000" dirty="0"/>
                        <a:t>Control the application itself</a:t>
                      </a:r>
                    </a:p>
                  </a:txBody>
                  <a:tcPr/>
                </a:tc>
                <a:extLst>
                  <a:ext uri="{0D108BD9-81ED-4DB2-BD59-A6C34878D82A}">
                    <a16:rowId xmlns:a16="http://schemas.microsoft.com/office/drawing/2014/main" val="2829706788"/>
                  </a:ext>
                </a:extLst>
              </a:tr>
            </a:tbl>
          </a:graphicData>
        </a:graphic>
      </p:graphicFrame>
    </p:spTree>
    <p:extLst>
      <p:ext uri="{BB962C8B-B14F-4D97-AF65-F5344CB8AC3E}">
        <p14:creationId xmlns:p14="http://schemas.microsoft.com/office/powerpoint/2010/main" val="846650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F119-8922-4BFA-BFDC-05968773A912}"/>
              </a:ext>
            </a:extLst>
          </p:cNvPr>
          <p:cNvSpPr>
            <a:spLocks noGrp="1"/>
          </p:cNvSpPr>
          <p:nvPr>
            <p:ph type="title"/>
          </p:nvPr>
        </p:nvSpPr>
        <p:spPr/>
        <p:txBody>
          <a:bodyPr>
            <a:normAutofit/>
          </a:bodyPr>
          <a:lstStyle/>
          <a:p>
            <a:r>
              <a:rPr lang="en-US" dirty="0"/>
              <a:t>Figure 1-11</a:t>
            </a:r>
            <a:br>
              <a:rPr lang="en-US" dirty="0"/>
            </a:br>
            <a:r>
              <a:rPr lang="en-US" dirty="0"/>
              <a:t>An Example Data Entry Form</a:t>
            </a:r>
          </a:p>
        </p:txBody>
      </p:sp>
      <p:pic>
        <p:nvPicPr>
          <p:cNvPr id="5" name="Picture 4">
            <a:extLst>
              <a:ext uri="{FF2B5EF4-FFF2-40B4-BE49-F238E27FC236}">
                <a16:creationId xmlns:a16="http://schemas.microsoft.com/office/drawing/2014/main" id="{CD61061D-6233-4898-8163-06C6221A2CBE}"/>
              </a:ext>
            </a:extLst>
          </p:cNvPr>
          <p:cNvPicPr>
            <a:picLocks noChangeAspect="1"/>
          </p:cNvPicPr>
          <p:nvPr/>
        </p:nvPicPr>
        <p:blipFill>
          <a:blip r:embed="rId2"/>
          <a:stretch>
            <a:fillRect/>
          </a:stretch>
        </p:blipFill>
        <p:spPr>
          <a:xfrm>
            <a:off x="457200" y="1600200"/>
            <a:ext cx="6897721" cy="4394596"/>
          </a:xfrm>
          <a:prstGeom prst="rect">
            <a:avLst/>
          </a:prstGeom>
        </p:spPr>
      </p:pic>
    </p:spTree>
    <p:extLst>
      <p:ext uri="{BB962C8B-B14F-4D97-AF65-F5344CB8AC3E}">
        <p14:creationId xmlns:p14="http://schemas.microsoft.com/office/powerpoint/2010/main" val="3872184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AAF74-275F-446B-BA31-764098D932BF}"/>
              </a:ext>
            </a:extLst>
          </p:cNvPr>
          <p:cNvSpPr>
            <a:spLocks noGrp="1"/>
          </p:cNvSpPr>
          <p:nvPr>
            <p:ph type="title"/>
          </p:nvPr>
        </p:nvSpPr>
        <p:spPr/>
        <p:txBody>
          <a:bodyPr>
            <a:normAutofit/>
          </a:bodyPr>
          <a:lstStyle/>
          <a:p>
            <a:r>
              <a:rPr lang="en-US" dirty="0"/>
              <a:t>Figure 1-12</a:t>
            </a:r>
            <a:br>
              <a:rPr lang="en-US" dirty="0"/>
            </a:br>
            <a:r>
              <a:rPr lang="en-US" dirty="0"/>
              <a:t>Example SQL Query Results</a:t>
            </a:r>
          </a:p>
        </p:txBody>
      </p:sp>
      <p:pic>
        <p:nvPicPr>
          <p:cNvPr id="5" name="Picture 4">
            <a:extLst>
              <a:ext uri="{FF2B5EF4-FFF2-40B4-BE49-F238E27FC236}">
                <a16:creationId xmlns:a16="http://schemas.microsoft.com/office/drawing/2014/main" id="{4F8094B0-D3DD-4771-A5EA-6D0CD50D8E03}"/>
              </a:ext>
            </a:extLst>
          </p:cNvPr>
          <p:cNvPicPr>
            <a:picLocks noChangeAspect="1"/>
          </p:cNvPicPr>
          <p:nvPr/>
        </p:nvPicPr>
        <p:blipFill>
          <a:blip r:embed="rId2"/>
          <a:stretch>
            <a:fillRect/>
          </a:stretch>
        </p:blipFill>
        <p:spPr>
          <a:xfrm>
            <a:off x="609352" y="1729418"/>
            <a:ext cx="7925295" cy="2560480"/>
          </a:xfrm>
          <a:prstGeom prst="rect">
            <a:avLst/>
          </a:prstGeom>
        </p:spPr>
      </p:pic>
    </p:spTree>
    <p:extLst>
      <p:ext uri="{BB962C8B-B14F-4D97-AF65-F5344CB8AC3E}">
        <p14:creationId xmlns:p14="http://schemas.microsoft.com/office/powerpoint/2010/main" val="2977967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A29B-3340-4A4C-AAFA-BC13B7A16340}"/>
              </a:ext>
            </a:extLst>
          </p:cNvPr>
          <p:cNvSpPr>
            <a:spLocks noGrp="1"/>
          </p:cNvSpPr>
          <p:nvPr>
            <p:ph type="title"/>
          </p:nvPr>
        </p:nvSpPr>
        <p:spPr/>
        <p:txBody>
          <a:bodyPr/>
          <a:lstStyle/>
          <a:p>
            <a:r>
              <a:rPr lang="en-US" dirty="0"/>
              <a:t>Figure 1-13</a:t>
            </a:r>
            <a:br>
              <a:rPr lang="en-US" dirty="0"/>
            </a:br>
            <a:r>
              <a:rPr lang="en-US" dirty="0"/>
              <a:t>Example Report</a:t>
            </a:r>
          </a:p>
        </p:txBody>
      </p:sp>
      <p:pic>
        <p:nvPicPr>
          <p:cNvPr id="5" name="Picture 4">
            <a:extLst>
              <a:ext uri="{FF2B5EF4-FFF2-40B4-BE49-F238E27FC236}">
                <a16:creationId xmlns:a16="http://schemas.microsoft.com/office/drawing/2014/main" id="{BC79D0E2-156E-440A-937F-81CFE523ED34}"/>
              </a:ext>
            </a:extLst>
          </p:cNvPr>
          <p:cNvPicPr>
            <a:picLocks noChangeAspect="1"/>
          </p:cNvPicPr>
          <p:nvPr/>
        </p:nvPicPr>
        <p:blipFill>
          <a:blip r:embed="rId2"/>
          <a:stretch>
            <a:fillRect/>
          </a:stretch>
        </p:blipFill>
        <p:spPr>
          <a:xfrm>
            <a:off x="553664" y="1719591"/>
            <a:ext cx="8065041" cy="3863446"/>
          </a:xfrm>
          <a:prstGeom prst="rect">
            <a:avLst/>
          </a:prstGeom>
        </p:spPr>
      </p:pic>
    </p:spTree>
    <p:extLst>
      <p:ext uri="{BB962C8B-B14F-4D97-AF65-F5344CB8AC3E}">
        <p14:creationId xmlns:p14="http://schemas.microsoft.com/office/powerpoint/2010/main" val="374090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4087-C11D-4B63-883D-C9771F61A970}"/>
              </a:ext>
            </a:extLst>
          </p:cNvPr>
          <p:cNvSpPr>
            <a:spLocks noGrp="1"/>
          </p:cNvSpPr>
          <p:nvPr>
            <p:ph type="title"/>
          </p:nvPr>
        </p:nvSpPr>
        <p:spPr/>
        <p:txBody>
          <a:bodyPr/>
          <a:lstStyle/>
          <a:p>
            <a:r>
              <a:rPr lang="en-US" dirty="0"/>
              <a:t>Figure 1-14</a:t>
            </a:r>
            <a:br>
              <a:rPr lang="en-US" dirty="0"/>
            </a:br>
            <a:r>
              <a:rPr lang="en-US" dirty="0"/>
              <a:t>Functions of a DBMS</a:t>
            </a:r>
          </a:p>
        </p:txBody>
      </p:sp>
      <p:graphicFrame>
        <p:nvGraphicFramePr>
          <p:cNvPr id="5" name="Table 4">
            <a:extLst>
              <a:ext uri="{FF2B5EF4-FFF2-40B4-BE49-F238E27FC236}">
                <a16:creationId xmlns:a16="http://schemas.microsoft.com/office/drawing/2014/main" id="{12B41A06-EC95-49DC-AA33-47606A027795}"/>
              </a:ext>
            </a:extLst>
          </p:cNvPr>
          <p:cNvGraphicFramePr>
            <a:graphicFrameLocks noGrp="1"/>
          </p:cNvGraphicFramePr>
          <p:nvPr>
            <p:extLst>
              <p:ext uri="{D42A27DB-BD31-4B8C-83A1-F6EECF244321}">
                <p14:modId xmlns:p14="http://schemas.microsoft.com/office/powerpoint/2010/main" val="3957043161"/>
              </p:ext>
            </p:extLst>
          </p:nvPr>
        </p:nvGraphicFramePr>
        <p:xfrm>
          <a:off x="1524000" y="1653381"/>
          <a:ext cx="6096000" cy="3708400"/>
        </p:xfrm>
        <a:graphic>
          <a:graphicData uri="http://schemas.openxmlformats.org/drawingml/2006/table">
            <a:tbl>
              <a:tblPr firstRow="1" bandRow="1">
                <a:tableStyleId>{40F9630F-82C1-40B7-BC3A-925EFCFF5E92}</a:tableStyleId>
              </a:tblPr>
              <a:tblGrid>
                <a:gridCol w="6096000">
                  <a:extLst>
                    <a:ext uri="{9D8B030D-6E8A-4147-A177-3AD203B41FA5}">
                      <a16:colId xmlns:a16="http://schemas.microsoft.com/office/drawing/2014/main" val="3142298147"/>
                    </a:ext>
                  </a:extLst>
                </a:gridCol>
              </a:tblGrid>
              <a:tr h="370840">
                <a:tc>
                  <a:txBody>
                    <a:bodyPr/>
                    <a:lstStyle/>
                    <a:p>
                      <a:pPr algn="ctr"/>
                      <a:r>
                        <a:rPr lang="en-US" sz="1800" dirty="0"/>
                        <a:t>Functions of a DBMS</a:t>
                      </a:r>
                    </a:p>
                  </a:txBody>
                  <a:tcPr/>
                </a:tc>
                <a:extLst>
                  <a:ext uri="{0D108BD9-81ED-4DB2-BD59-A6C34878D82A}">
                    <a16:rowId xmlns:a16="http://schemas.microsoft.com/office/drawing/2014/main" val="802606442"/>
                  </a:ext>
                </a:extLst>
              </a:tr>
              <a:tr h="370840">
                <a:tc>
                  <a:txBody>
                    <a:bodyPr/>
                    <a:lstStyle/>
                    <a:p>
                      <a:r>
                        <a:rPr lang="en-US" sz="1800" dirty="0"/>
                        <a:t>Create database</a:t>
                      </a:r>
                    </a:p>
                  </a:txBody>
                  <a:tcPr/>
                </a:tc>
                <a:extLst>
                  <a:ext uri="{0D108BD9-81ED-4DB2-BD59-A6C34878D82A}">
                    <a16:rowId xmlns:a16="http://schemas.microsoft.com/office/drawing/2014/main" val="1067285438"/>
                  </a:ext>
                </a:extLst>
              </a:tr>
              <a:tr h="370840">
                <a:tc>
                  <a:txBody>
                    <a:bodyPr/>
                    <a:lstStyle/>
                    <a:p>
                      <a:r>
                        <a:rPr lang="en-US" sz="1800" dirty="0"/>
                        <a:t>Create tables</a:t>
                      </a:r>
                    </a:p>
                  </a:txBody>
                  <a:tcPr/>
                </a:tc>
                <a:extLst>
                  <a:ext uri="{0D108BD9-81ED-4DB2-BD59-A6C34878D82A}">
                    <a16:rowId xmlns:a16="http://schemas.microsoft.com/office/drawing/2014/main" val="3269533487"/>
                  </a:ext>
                </a:extLst>
              </a:tr>
              <a:tr h="370840">
                <a:tc>
                  <a:txBody>
                    <a:bodyPr/>
                    <a:lstStyle/>
                    <a:p>
                      <a:r>
                        <a:rPr lang="en-US" sz="1800" dirty="0"/>
                        <a:t>Create supporting structures (e.g., Indexes)</a:t>
                      </a:r>
                    </a:p>
                  </a:txBody>
                  <a:tcPr/>
                </a:tc>
                <a:extLst>
                  <a:ext uri="{0D108BD9-81ED-4DB2-BD59-A6C34878D82A}">
                    <a16:rowId xmlns:a16="http://schemas.microsoft.com/office/drawing/2014/main" val="1557273553"/>
                  </a:ext>
                </a:extLst>
              </a:tr>
              <a:tr h="370840">
                <a:tc>
                  <a:txBody>
                    <a:bodyPr/>
                    <a:lstStyle/>
                    <a:p>
                      <a:r>
                        <a:rPr lang="en-US" sz="1800" dirty="0"/>
                        <a:t>Modify (insert, update, or delete) database data</a:t>
                      </a:r>
                    </a:p>
                  </a:txBody>
                  <a:tcPr/>
                </a:tc>
                <a:extLst>
                  <a:ext uri="{0D108BD9-81ED-4DB2-BD59-A6C34878D82A}">
                    <a16:rowId xmlns:a16="http://schemas.microsoft.com/office/drawing/2014/main" val="3985949919"/>
                  </a:ext>
                </a:extLst>
              </a:tr>
              <a:tr h="370840">
                <a:tc>
                  <a:txBody>
                    <a:bodyPr/>
                    <a:lstStyle/>
                    <a:p>
                      <a:r>
                        <a:rPr lang="en-US" sz="1800" dirty="0"/>
                        <a:t>Read database data</a:t>
                      </a:r>
                    </a:p>
                  </a:txBody>
                  <a:tcPr/>
                </a:tc>
                <a:extLst>
                  <a:ext uri="{0D108BD9-81ED-4DB2-BD59-A6C34878D82A}">
                    <a16:rowId xmlns:a16="http://schemas.microsoft.com/office/drawing/2014/main" val="204416083"/>
                  </a:ext>
                </a:extLst>
              </a:tr>
              <a:tr h="370840">
                <a:tc>
                  <a:txBody>
                    <a:bodyPr/>
                    <a:lstStyle/>
                    <a:p>
                      <a:r>
                        <a:rPr lang="en-US" sz="1800" dirty="0"/>
                        <a:t>Maintain database structures</a:t>
                      </a:r>
                    </a:p>
                  </a:txBody>
                  <a:tcPr/>
                </a:tc>
                <a:extLst>
                  <a:ext uri="{0D108BD9-81ED-4DB2-BD59-A6C34878D82A}">
                    <a16:rowId xmlns:a16="http://schemas.microsoft.com/office/drawing/2014/main" val="981545257"/>
                  </a:ext>
                </a:extLst>
              </a:tr>
              <a:tr h="370840">
                <a:tc>
                  <a:txBody>
                    <a:bodyPr/>
                    <a:lstStyle/>
                    <a:p>
                      <a:r>
                        <a:rPr lang="en-US" sz="1800" dirty="0"/>
                        <a:t>Enforce rules</a:t>
                      </a:r>
                    </a:p>
                  </a:txBody>
                  <a:tcPr/>
                </a:tc>
                <a:extLst>
                  <a:ext uri="{0D108BD9-81ED-4DB2-BD59-A6C34878D82A}">
                    <a16:rowId xmlns:a16="http://schemas.microsoft.com/office/drawing/2014/main" val="3623269396"/>
                  </a:ext>
                </a:extLst>
              </a:tr>
              <a:tr h="370840">
                <a:tc>
                  <a:txBody>
                    <a:bodyPr/>
                    <a:lstStyle/>
                    <a:p>
                      <a:r>
                        <a:rPr lang="en-US" sz="1800" dirty="0"/>
                        <a:t>Control concurrency</a:t>
                      </a:r>
                    </a:p>
                  </a:txBody>
                  <a:tcPr/>
                </a:tc>
                <a:extLst>
                  <a:ext uri="{0D108BD9-81ED-4DB2-BD59-A6C34878D82A}">
                    <a16:rowId xmlns:a16="http://schemas.microsoft.com/office/drawing/2014/main" val="643001749"/>
                  </a:ext>
                </a:extLst>
              </a:tr>
              <a:tr h="370840">
                <a:tc>
                  <a:txBody>
                    <a:bodyPr/>
                    <a:lstStyle/>
                    <a:p>
                      <a:r>
                        <a:rPr lang="en-US" sz="1800" dirty="0"/>
                        <a:t>Perform backup and recovery</a:t>
                      </a:r>
                    </a:p>
                  </a:txBody>
                  <a:tcPr/>
                </a:tc>
                <a:extLst>
                  <a:ext uri="{0D108BD9-81ED-4DB2-BD59-A6C34878D82A}">
                    <a16:rowId xmlns:a16="http://schemas.microsoft.com/office/drawing/2014/main" val="3251391983"/>
                  </a:ext>
                </a:extLst>
              </a:tr>
            </a:tbl>
          </a:graphicData>
        </a:graphic>
      </p:graphicFrame>
    </p:spTree>
    <p:extLst>
      <p:ext uri="{BB962C8B-B14F-4D97-AF65-F5344CB8AC3E}">
        <p14:creationId xmlns:p14="http://schemas.microsoft.com/office/powerpoint/2010/main" val="1840548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EBFC0-D9DE-4ECD-AA29-1D1892BB24AD}"/>
              </a:ext>
            </a:extLst>
          </p:cNvPr>
          <p:cNvSpPr>
            <a:spLocks noGrp="1"/>
          </p:cNvSpPr>
          <p:nvPr>
            <p:ph type="title"/>
          </p:nvPr>
        </p:nvSpPr>
        <p:spPr>
          <a:xfrm>
            <a:off x="457200" y="215371"/>
            <a:ext cx="8229600" cy="687599"/>
          </a:xfrm>
        </p:spPr>
        <p:txBody>
          <a:bodyPr>
            <a:normAutofit/>
          </a:bodyPr>
          <a:lstStyle/>
          <a:p>
            <a:r>
              <a:rPr lang="en-US" dirty="0"/>
              <a:t>The Database</a:t>
            </a:r>
          </a:p>
        </p:txBody>
      </p:sp>
      <p:sp>
        <p:nvSpPr>
          <p:cNvPr id="3" name="Text Placeholder 2">
            <a:extLst>
              <a:ext uri="{FF2B5EF4-FFF2-40B4-BE49-F238E27FC236}">
                <a16:creationId xmlns:a16="http://schemas.microsoft.com/office/drawing/2014/main" id="{215E581E-C4FB-475B-8D54-FEB7836BD747}"/>
              </a:ext>
            </a:extLst>
          </p:cNvPr>
          <p:cNvSpPr>
            <a:spLocks noGrp="1"/>
          </p:cNvSpPr>
          <p:nvPr>
            <p:ph idx="1"/>
          </p:nvPr>
        </p:nvSpPr>
        <p:spPr>
          <a:xfrm>
            <a:off x="457200" y="1201420"/>
            <a:ext cx="8229600" cy="4787900"/>
          </a:xfrm>
        </p:spPr>
        <p:txBody>
          <a:bodyPr>
            <a:normAutofit/>
          </a:bodyPr>
          <a:lstStyle/>
          <a:p>
            <a:r>
              <a:rPr lang="en-US" sz="3000" dirty="0"/>
              <a:t>A </a:t>
            </a:r>
            <a:r>
              <a:rPr lang="en-US" sz="3000" b="1" dirty="0">
                <a:solidFill>
                  <a:schemeClr val="tx2"/>
                </a:solidFill>
              </a:rPr>
              <a:t>database</a:t>
            </a:r>
            <a:r>
              <a:rPr lang="en-US" sz="3000" dirty="0"/>
              <a:t> is a self-describing collection of integrated tables.</a:t>
            </a:r>
          </a:p>
          <a:p>
            <a:r>
              <a:rPr lang="en-US" sz="3000" dirty="0"/>
              <a:t>The tables are called </a:t>
            </a:r>
            <a:r>
              <a:rPr lang="en-US" sz="3000" b="1" dirty="0">
                <a:solidFill>
                  <a:schemeClr val="tx2"/>
                </a:solidFill>
              </a:rPr>
              <a:t>integrated</a:t>
            </a:r>
            <a:r>
              <a:rPr lang="en-US" sz="3000" dirty="0"/>
              <a:t> because they store data about the relationships between rows of data.</a:t>
            </a:r>
          </a:p>
          <a:p>
            <a:r>
              <a:rPr lang="en-US" sz="3000" dirty="0"/>
              <a:t>A database is called </a:t>
            </a:r>
            <a:r>
              <a:rPr lang="en-US" sz="3000" b="1" dirty="0">
                <a:solidFill>
                  <a:schemeClr val="tx2"/>
                </a:solidFill>
              </a:rPr>
              <a:t>self-describing</a:t>
            </a:r>
            <a:r>
              <a:rPr lang="en-US" sz="3000" dirty="0"/>
              <a:t> because it stores a description of itself.</a:t>
            </a:r>
          </a:p>
          <a:p>
            <a:r>
              <a:rPr lang="en-US" sz="3000" dirty="0"/>
              <a:t>The self-describing data is called </a:t>
            </a:r>
            <a:r>
              <a:rPr lang="en-US" sz="3000" b="1" dirty="0">
                <a:solidFill>
                  <a:schemeClr val="tx2"/>
                </a:solidFill>
              </a:rPr>
              <a:t>metadata</a:t>
            </a:r>
            <a:r>
              <a:rPr lang="en-US" sz="3000" dirty="0"/>
              <a:t>, which is data about data.</a:t>
            </a:r>
          </a:p>
        </p:txBody>
      </p:sp>
    </p:spTree>
    <p:extLst>
      <p:ext uri="{BB962C8B-B14F-4D97-AF65-F5344CB8AC3E}">
        <p14:creationId xmlns:p14="http://schemas.microsoft.com/office/powerpoint/2010/main" val="782374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51EA-2339-4343-8004-848B994A6831}"/>
              </a:ext>
            </a:extLst>
          </p:cNvPr>
          <p:cNvSpPr>
            <a:spLocks noGrp="1"/>
          </p:cNvSpPr>
          <p:nvPr>
            <p:ph type="title"/>
          </p:nvPr>
        </p:nvSpPr>
        <p:spPr/>
        <p:txBody>
          <a:bodyPr>
            <a:normAutofit fontScale="90000"/>
          </a:bodyPr>
          <a:lstStyle/>
          <a:p>
            <a:r>
              <a:rPr lang="en-US" dirty="0"/>
              <a:t>Figure 1-15</a:t>
            </a:r>
            <a:br>
              <a:rPr lang="en-US" dirty="0"/>
            </a:br>
            <a:r>
              <a:rPr lang="en-US" dirty="0"/>
              <a:t>Typical Metadata Tables (1 of 2)</a:t>
            </a:r>
          </a:p>
        </p:txBody>
      </p:sp>
      <p:graphicFrame>
        <p:nvGraphicFramePr>
          <p:cNvPr id="4" name="Table 3">
            <a:extLst>
              <a:ext uri="{FF2B5EF4-FFF2-40B4-BE49-F238E27FC236}">
                <a16:creationId xmlns:a16="http://schemas.microsoft.com/office/drawing/2014/main" id="{FE03402C-52D3-45B3-87DA-F26233587373}"/>
              </a:ext>
            </a:extLst>
          </p:cNvPr>
          <p:cNvGraphicFramePr>
            <a:graphicFrameLocks noGrp="1"/>
          </p:cNvGraphicFramePr>
          <p:nvPr>
            <p:extLst>
              <p:ext uri="{D42A27DB-BD31-4B8C-83A1-F6EECF244321}">
                <p14:modId xmlns:p14="http://schemas.microsoft.com/office/powerpoint/2010/main" val="4198177108"/>
              </p:ext>
            </p:extLst>
          </p:nvPr>
        </p:nvGraphicFramePr>
        <p:xfrm>
          <a:off x="1409700" y="2032000"/>
          <a:ext cx="6096000" cy="1483519"/>
        </p:xfrm>
        <a:graphic>
          <a:graphicData uri="http://schemas.openxmlformats.org/drawingml/2006/table">
            <a:tbl>
              <a:tblPr firstRow="1" bandRow="1">
                <a:tableStyleId>{40F9630F-82C1-40B7-BC3A-925EFCFF5E92}</a:tableStyleId>
              </a:tblPr>
              <a:tblGrid>
                <a:gridCol w="2032000">
                  <a:extLst>
                    <a:ext uri="{9D8B030D-6E8A-4147-A177-3AD203B41FA5}">
                      <a16:colId xmlns:a16="http://schemas.microsoft.com/office/drawing/2014/main" val="1653695003"/>
                    </a:ext>
                  </a:extLst>
                </a:gridCol>
                <a:gridCol w="2032000">
                  <a:extLst>
                    <a:ext uri="{9D8B030D-6E8A-4147-A177-3AD203B41FA5}">
                      <a16:colId xmlns:a16="http://schemas.microsoft.com/office/drawing/2014/main" val="3046180373"/>
                    </a:ext>
                  </a:extLst>
                </a:gridCol>
                <a:gridCol w="2032000">
                  <a:extLst>
                    <a:ext uri="{9D8B030D-6E8A-4147-A177-3AD203B41FA5}">
                      <a16:colId xmlns:a16="http://schemas.microsoft.com/office/drawing/2014/main" val="2883641309"/>
                    </a:ext>
                  </a:extLst>
                </a:gridCol>
              </a:tblGrid>
              <a:tr h="342900">
                <a:tc>
                  <a:txBody>
                    <a:bodyPr/>
                    <a:lstStyle/>
                    <a:p>
                      <a:r>
                        <a:rPr lang="en-US" dirty="0"/>
                        <a:t>TableName</a:t>
                      </a:r>
                    </a:p>
                  </a:txBody>
                  <a:tcPr/>
                </a:tc>
                <a:tc>
                  <a:txBody>
                    <a:bodyPr/>
                    <a:lstStyle/>
                    <a:p>
                      <a:r>
                        <a:rPr lang="en-US" dirty="0"/>
                        <a:t>NumberColumns</a:t>
                      </a:r>
                    </a:p>
                  </a:txBody>
                  <a:tcPr/>
                </a:tc>
                <a:tc>
                  <a:txBody>
                    <a:bodyPr/>
                    <a:lstStyle/>
                    <a:p>
                      <a:r>
                        <a:rPr lang="en-US" dirty="0"/>
                        <a:t>PrimaryKey</a:t>
                      </a:r>
                    </a:p>
                  </a:txBody>
                  <a:tcPr/>
                </a:tc>
                <a:extLst>
                  <a:ext uri="{0D108BD9-81ED-4DB2-BD59-A6C34878D82A}">
                    <a16:rowId xmlns:a16="http://schemas.microsoft.com/office/drawing/2014/main" val="1009546491"/>
                  </a:ext>
                </a:extLst>
              </a:tr>
              <a:tr h="304959">
                <a:tc>
                  <a:txBody>
                    <a:bodyPr/>
                    <a:lstStyle/>
                    <a:p>
                      <a:r>
                        <a:rPr lang="en-US" dirty="0"/>
                        <a:t>STUDENT</a:t>
                      </a:r>
                    </a:p>
                  </a:txBody>
                  <a:tcPr/>
                </a:tc>
                <a:tc>
                  <a:txBody>
                    <a:bodyPr/>
                    <a:lstStyle/>
                    <a:p>
                      <a:r>
                        <a:rPr lang="en-US" dirty="0"/>
                        <a:t>4</a:t>
                      </a:r>
                    </a:p>
                  </a:txBody>
                  <a:tcPr/>
                </a:tc>
                <a:tc>
                  <a:txBody>
                    <a:bodyPr/>
                    <a:lstStyle/>
                    <a:p>
                      <a:r>
                        <a:rPr lang="en-US" dirty="0"/>
                        <a:t>StudentNumber</a:t>
                      </a:r>
                    </a:p>
                  </a:txBody>
                  <a:tcPr/>
                </a:tc>
                <a:extLst>
                  <a:ext uri="{0D108BD9-81ED-4DB2-BD59-A6C34878D82A}">
                    <a16:rowId xmlns:a16="http://schemas.microsoft.com/office/drawing/2014/main" val="917214158"/>
                  </a:ext>
                </a:extLst>
              </a:tr>
              <a:tr h="317500">
                <a:tc>
                  <a:txBody>
                    <a:bodyPr/>
                    <a:lstStyle/>
                    <a:p>
                      <a:r>
                        <a:rPr lang="en-US" dirty="0"/>
                        <a:t>CLASS</a:t>
                      </a:r>
                    </a:p>
                  </a:txBody>
                  <a:tcPr/>
                </a:tc>
                <a:tc>
                  <a:txBody>
                    <a:bodyPr/>
                    <a:lstStyle/>
                    <a:p>
                      <a:r>
                        <a:rPr lang="en-US" dirty="0"/>
                        <a:t>4</a:t>
                      </a:r>
                    </a:p>
                  </a:txBody>
                  <a:tcPr/>
                </a:tc>
                <a:tc>
                  <a:txBody>
                    <a:bodyPr/>
                    <a:lstStyle/>
                    <a:p>
                      <a:r>
                        <a:rPr lang="en-US" dirty="0"/>
                        <a:t>ClassNumber</a:t>
                      </a:r>
                    </a:p>
                  </a:txBody>
                  <a:tcPr/>
                </a:tc>
                <a:extLst>
                  <a:ext uri="{0D108BD9-81ED-4DB2-BD59-A6C34878D82A}">
                    <a16:rowId xmlns:a16="http://schemas.microsoft.com/office/drawing/2014/main" val="1996935886"/>
                  </a:ext>
                </a:extLst>
              </a:tr>
              <a:tr h="370840">
                <a:tc>
                  <a:txBody>
                    <a:bodyPr/>
                    <a:lstStyle/>
                    <a:p>
                      <a:r>
                        <a:rPr lang="en-US" dirty="0"/>
                        <a:t>GRADE</a:t>
                      </a:r>
                    </a:p>
                  </a:txBody>
                  <a:tcPr/>
                </a:tc>
                <a:tc>
                  <a:txBody>
                    <a:bodyPr/>
                    <a:lstStyle/>
                    <a:p>
                      <a:r>
                        <a:rPr lang="en-US" dirty="0"/>
                        <a:t>3</a:t>
                      </a:r>
                    </a:p>
                  </a:txBody>
                  <a:tcPr/>
                </a:tc>
                <a:tc>
                  <a:txBody>
                    <a:bodyPr/>
                    <a:lstStyle/>
                    <a:p>
                      <a:r>
                        <a:rPr lang="en-US" dirty="0"/>
                        <a:t>(StudentNumber, ClassNumber)</a:t>
                      </a:r>
                    </a:p>
                  </a:txBody>
                  <a:tcPr/>
                </a:tc>
                <a:extLst>
                  <a:ext uri="{0D108BD9-81ED-4DB2-BD59-A6C34878D82A}">
                    <a16:rowId xmlns:a16="http://schemas.microsoft.com/office/drawing/2014/main" val="3032300257"/>
                  </a:ext>
                </a:extLst>
              </a:tr>
            </a:tbl>
          </a:graphicData>
        </a:graphic>
      </p:graphicFrame>
    </p:spTree>
    <p:extLst>
      <p:ext uri="{BB962C8B-B14F-4D97-AF65-F5344CB8AC3E}">
        <p14:creationId xmlns:p14="http://schemas.microsoft.com/office/powerpoint/2010/main" val="122829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02DC5-A037-4D1C-82C5-0537F51B894B}"/>
              </a:ext>
            </a:extLst>
          </p:cNvPr>
          <p:cNvSpPr>
            <a:spLocks noGrp="1"/>
          </p:cNvSpPr>
          <p:nvPr>
            <p:ph type="title"/>
          </p:nvPr>
        </p:nvSpPr>
        <p:spPr/>
        <p:txBody>
          <a:bodyPr/>
          <a:lstStyle/>
          <a:p>
            <a:r>
              <a:rPr lang="en-US" dirty="0"/>
              <a:t>Learning Objectives </a:t>
            </a:r>
            <a:r>
              <a:rPr lang="en-US" sz="2800" dirty="0"/>
              <a:t>(1 of 2)</a:t>
            </a:r>
            <a:endParaRPr lang="en-US" dirty="0"/>
          </a:p>
        </p:txBody>
      </p:sp>
      <p:sp>
        <p:nvSpPr>
          <p:cNvPr id="3" name="Text Placeholder 2">
            <a:extLst>
              <a:ext uri="{FF2B5EF4-FFF2-40B4-BE49-F238E27FC236}">
                <a16:creationId xmlns:a16="http://schemas.microsoft.com/office/drawing/2014/main" id="{57EBC56A-F626-4F46-91FC-A8B0949764AC}"/>
              </a:ext>
            </a:extLst>
          </p:cNvPr>
          <p:cNvSpPr>
            <a:spLocks noGrp="1"/>
          </p:cNvSpPr>
          <p:nvPr>
            <p:ph idx="1"/>
          </p:nvPr>
        </p:nvSpPr>
        <p:spPr/>
        <p:txBody>
          <a:bodyPr>
            <a:normAutofit fontScale="85000" lnSpcReduction="10000"/>
          </a:bodyPr>
          <a:lstStyle/>
          <a:p>
            <a:pPr marL="118871" lvl="0" indent="-118871">
              <a:spcBef>
                <a:spcPts val="0"/>
              </a:spcBef>
              <a:buClr>
                <a:schemeClr val="lt1"/>
              </a:buClr>
              <a:buSzPct val="25000"/>
            </a:pPr>
            <a:r>
              <a:rPr lang="en-US" b="1" dirty="0">
                <a:solidFill>
                  <a:srgbClr val="007FA3"/>
                </a:solidFill>
              </a:rPr>
              <a:t>1.1</a:t>
            </a:r>
            <a:r>
              <a:rPr lang="en-US" dirty="0"/>
              <a:t> To understand the importance of databases in Internet Web applications and smart-phone apps</a:t>
            </a:r>
          </a:p>
          <a:p>
            <a:pPr marL="118871" lvl="0" indent="-118871">
              <a:buClr>
                <a:schemeClr val="lt1"/>
              </a:buClr>
              <a:buSzPct val="25000"/>
            </a:pPr>
            <a:r>
              <a:rPr lang="en-US" b="1" dirty="0">
                <a:solidFill>
                  <a:srgbClr val="007FA3"/>
                </a:solidFill>
              </a:rPr>
              <a:t>1.2</a:t>
            </a:r>
            <a:r>
              <a:rPr lang="en-US" b="1" dirty="0">
                <a:solidFill>
                  <a:schemeClr val="accent1"/>
                </a:solidFill>
              </a:rPr>
              <a:t> </a:t>
            </a:r>
            <a:r>
              <a:rPr lang="en-US" dirty="0"/>
              <a:t>To understand the nature and characteristics of databases</a:t>
            </a:r>
          </a:p>
          <a:p>
            <a:pPr marL="118871" lvl="0" indent="-118871">
              <a:buClr>
                <a:schemeClr val="lt1"/>
              </a:buClr>
              <a:buSzPct val="25000"/>
            </a:pPr>
            <a:r>
              <a:rPr lang="en-US" b="1" dirty="0">
                <a:solidFill>
                  <a:srgbClr val="007FA3"/>
                </a:solidFill>
              </a:rPr>
              <a:t>1.3</a:t>
            </a:r>
            <a:r>
              <a:rPr lang="en-US" dirty="0"/>
              <a:t> To survey some important and interesting database applications</a:t>
            </a:r>
          </a:p>
          <a:p>
            <a:pPr marL="118871" lvl="0" indent="-118871">
              <a:buClr>
                <a:schemeClr val="lt1"/>
              </a:buClr>
              <a:buSzPct val="25000"/>
            </a:pPr>
            <a:r>
              <a:rPr lang="en-US" b="1" dirty="0">
                <a:solidFill>
                  <a:srgbClr val="007FA3"/>
                </a:solidFill>
              </a:rPr>
              <a:t>1.4</a:t>
            </a:r>
            <a:r>
              <a:rPr lang="en-US" b="1" dirty="0">
                <a:solidFill>
                  <a:schemeClr val="accent1"/>
                </a:solidFill>
              </a:rPr>
              <a:t> </a:t>
            </a:r>
            <a:r>
              <a:rPr lang="en-US" dirty="0"/>
              <a:t>To gain a general understanding of tables and relationships</a:t>
            </a:r>
          </a:p>
          <a:p>
            <a:pPr marL="118871" lvl="0" indent="-118871">
              <a:buClr>
                <a:schemeClr val="lt1"/>
              </a:buClr>
              <a:buSzPct val="25000"/>
            </a:pPr>
            <a:r>
              <a:rPr lang="en-US" b="1" dirty="0">
                <a:solidFill>
                  <a:srgbClr val="007FA3"/>
                </a:solidFill>
              </a:rPr>
              <a:t>1.5</a:t>
            </a:r>
            <a:r>
              <a:rPr lang="en-US" dirty="0"/>
              <a:t> To describe the components of a Microsoft Access database system and explain the functions they perform</a:t>
            </a:r>
          </a:p>
          <a:p>
            <a:pPr marL="118871" lvl="0" indent="-118871">
              <a:buClr>
                <a:schemeClr val="lt1"/>
              </a:buClr>
              <a:buSzPct val="25000"/>
            </a:pPr>
            <a:r>
              <a:rPr lang="en-US" b="1" dirty="0">
                <a:solidFill>
                  <a:srgbClr val="007FA3"/>
                </a:solidFill>
              </a:rPr>
              <a:t>1.6</a:t>
            </a:r>
            <a:r>
              <a:rPr lang="en-US" b="1" dirty="0">
                <a:solidFill>
                  <a:schemeClr val="accent1"/>
                </a:solidFill>
              </a:rPr>
              <a:t> </a:t>
            </a:r>
            <a:r>
              <a:rPr lang="en-US" dirty="0"/>
              <a:t>To describe the components of an enterprise-class database system and explain the functions they perform</a:t>
            </a:r>
          </a:p>
          <a:p>
            <a:pPr marL="118871" lvl="0" indent="-118871">
              <a:buClr>
                <a:schemeClr val="lt1"/>
              </a:buClr>
              <a:buSzPct val="25000"/>
            </a:pPr>
            <a:r>
              <a:rPr lang="en-US" b="1" dirty="0">
                <a:solidFill>
                  <a:srgbClr val="007FA3"/>
                </a:solidFill>
              </a:rPr>
              <a:t>1.7</a:t>
            </a:r>
            <a:r>
              <a:rPr lang="en-US" dirty="0"/>
              <a:t> To define the term </a:t>
            </a:r>
            <a:r>
              <a:rPr lang="en-US" i="1" dirty="0"/>
              <a:t>database management system </a:t>
            </a:r>
            <a:r>
              <a:rPr lang="en-US" dirty="0"/>
              <a:t>(DBMS) and describe the functions of a DBMS</a:t>
            </a:r>
          </a:p>
          <a:p>
            <a:pPr marL="118871" lvl="0" indent="-118871">
              <a:buClr>
                <a:schemeClr val="lt1"/>
              </a:buClr>
              <a:buSzPct val="25000"/>
            </a:pPr>
            <a:r>
              <a:rPr lang="en-US" b="1" dirty="0">
                <a:solidFill>
                  <a:srgbClr val="007FA3"/>
                </a:solidFill>
              </a:rPr>
              <a:t>1.8</a:t>
            </a:r>
            <a:r>
              <a:rPr lang="en-US" dirty="0"/>
              <a:t> To define the term </a:t>
            </a:r>
            <a:r>
              <a:rPr lang="en-US" i="1" dirty="0"/>
              <a:t>database</a:t>
            </a:r>
            <a:r>
              <a:rPr lang="en-US" dirty="0"/>
              <a:t> and describe what is contained within the database</a:t>
            </a:r>
          </a:p>
          <a:p>
            <a:endParaRPr lang="en-US" dirty="0"/>
          </a:p>
        </p:txBody>
      </p:sp>
    </p:spTree>
    <p:extLst>
      <p:ext uri="{BB962C8B-B14F-4D97-AF65-F5344CB8AC3E}">
        <p14:creationId xmlns:p14="http://schemas.microsoft.com/office/powerpoint/2010/main" val="4178884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51EA-2339-4343-8004-848B994A6831}"/>
              </a:ext>
            </a:extLst>
          </p:cNvPr>
          <p:cNvSpPr>
            <a:spLocks noGrp="1"/>
          </p:cNvSpPr>
          <p:nvPr>
            <p:ph type="title"/>
          </p:nvPr>
        </p:nvSpPr>
        <p:spPr/>
        <p:txBody>
          <a:bodyPr>
            <a:normAutofit fontScale="90000"/>
          </a:bodyPr>
          <a:lstStyle/>
          <a:p>
            <a:r>
              <a:rPr lang="en-US" dirty="0"/>
              <a:t>Figure 1-15</a:t>
            </a:r>
            <a:br>
              <a:rPr lang="en-US" dirty="0"/>
            </a:br>
            <a:r>
              <a:rPr lang="en-US" dirty="0"/>
              <a:t>Typical Metadata Tables (2 of 2)</a:t>
            </a:r>
          </a:p>
        </p:txBody>
      </p:sp>
      <p:graphicFrame>
        <p:nvGraphicFramePr>
          <p:cNvPr id="3" name="Table 2">
            <a:extLst>
              <a:ext uri="{FF2B5EF4-FFF2-40B4-BE49-F238E27FC236}">
                <a16:creationId xmlns:a16="http://schemas.microsoft.com/office/drawing/2014/main" id="{E09C4FBF-BC9D-4D82-A16A-FE82C699B34D}"/>
              </a:ext>
            </a:extLst>
          </p:cNvPr>
          <p:cNvGraphicFramePr>
            <a:graphicFrameLocks noGrp="1"/>
          </p:cNvGraphicFramePr>
          <p:nvPr>
            <p:extLst>
              <p:ext uri="{D42A27DB-BD31-4B8C-83A1-F6EECF244321}">
                <p14:modId xmlns:p14="http://schemas.microsoft.com/office/powerpoint/2010/main" val="1021414267"/>
              </p:ext>
            </p:extLst>
          </p:nvPr>
        </p:nvGraphicFramePr>
        <p:xfrm>
          <a:off x="1358900" y="1752600"/>
          <a:ext cx="6096000" cy="3657600"/>
        </p:xfrm>
        <a:graphic>
          <a:graphicData uri="http://schemas.openxmlformats.org/drawingml/2006/table">
            <a:tbl>
              <a:tblPr firstRow="1" bandRow="1">
                <a:tableStyleId>{40F9630F-82C1-40B7-BC3A-925EFCFF5E92}</a:tableStyleId>
              </a:tblPr>
              <a:tblGrid>
                <a:gridCol w="1524000">
                  <a:extLst>
                    <a:ext uri="{9D8B030D-6E8A-4147-A177-3AD203B41FA5}">
                      <a16:colId xmlns:a16="http://schemas.microsoft.com/office/drawing/2014/main" val="1893423315"/>
                    </a:ext>
                  </a:extLst>
                </a:gridCol>
                <a:gridCol w="1524000">
                  <a:extLst>
                    <a:ext uri="{9D8B030D-6E8A-4147-A177-3AD203B41FA5}">
                      <a16:colId xmlns:a16="http://schemas.microsoft.com/office/drawing/2014/main" val="2839168021"/>
                    </a:ext>
                  </a:extLst>
                </a:gridCol>
                <a:gridCol w="1524000">
                  <a:extLst>
                    <a:ext uri="{9D8B030D-6E8A-4147-A177-3AD203B41FA5}">
                      <a16:colId xmlns:a16="http://schemas.microsoft.com/office/drawing/2014/main" val="680683813"/>
                    </a:ext>
                  </a:extLst>
                </a:gridCol>
                <a:gridCol w="1524000">
                  <a:extLst>
                    <a:ext uri="{9D8B030D-6E8A-4147-A177-3AD203B41FA5}">
                      <a16:colId xmlns:a16="http://schemas.microsoft.com/office/drawing/2014/main" val="3288470483"/>
                    </a:ext>
                  </a:extLst>
                </a:gridCol>
              </a:tblGrid>
              <a:tr h="289983">
                <a:tc>
                  <a:txBody>
                    <a:bodyPr/>
                    <a:lstStyle/>
                    <a:p>
                      <a:r>
                        <a:rPr lang="en-US" dirty="0"/>
                        <a:t>ColumnName</a:t>
                      </a:r>
                    </a:p>
                  </a:txBody>
                  <a:tcPr/>
                </a:tc>
                <a:tc>
                  <a:txBody>
                    <a:bodyPr/>
                    <a:lstStyle/>
                    <a:p>
                      <a:r>
                        <a:rPr lang="en-US" dirty="0"/>
                        <a:t>TableName</a:t>
                      </a:r>
                    </a:p>
                  </a:txBody>
                  <a:tcPr/>
                </a:tc>
                <a:tc>
                  <a:txBody>
                    <a:bodyPr/>
                    <a:lstStyle/>
                    <a:p>
                      <a:r>
                        <a:rPr lang="en-US" dirty="0"/>
                        <a:t>DataType</a:t>
                      </a:r>
                    </a:p>
                  </a:txBody>
                  <a:tcPr/>
                </a:tc>
                <a:tc>
                  <a:txBody>
                    <a:bodyPr/>
                    <a:lstStyle/>
                    <a:p>
                      <a:r>
                        <a:rPr lang="en-US" dirty="0"/>
                        <a:t>Length (bytes)</a:t>
                      </a:r>
                    </a:p>
                  </a:txBody>
                  <a:tcPr/>
                </a:tc>
                <a:extLst>
                  <a:ext uri="{0D108BD9-81ED-4DB2-BD59-A6C34878D82A}">
                    <a16:rowId xmlns:a16="http://schemas.microsoft.com/office/drawing/2014/main" val="2405839183"/>
                  </a:ext>
                </a:extLst>
              </a:tr>
              <a:tr h="289983">
                <a:tc>
                  <a:txBody>
                    <a:bodyPr/>
                    <a:lstStyle/>
                    <a:p>
                      <a:r>
                        <a:rPr lang="en-US" dirty="0"/>
                        <a:t>StudentNumber</a:t>
                      </a:r>
                    </a:p>
                  </a:txBody>
                  <a:tcPr/>
                </a:tc>
                <a:tc>
                  <a:txBody>
                    <a:bodyPr/>
                    <a:lstStyle/>
                    <a:p>
                      <a:r>
                        <a:rPr lang="en-US" dirty="0"/>
                        <a:t>STUDENT</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231196447"/>
                  </a:ext>
                </a:extLst>
              </a:tr>
              <a:tr h="289983">
                <a:tc>
                  <a:txBody>
                    <a:bodyPr/>
                    <a:lstStyle/>
                    <a:p>
                      <a:r>
                        <a:rPr lang="en-US" dirty="0"/>
                        <a:t>LastName</a:t>
                      </a:r>
                    </a:p>
                  </a:txBody>
                  <a:tcPr/>
                </a:tc>
                <a:tc>
                  <a:txBody>
                    <a:bodyPr/>
                    <a:lstStyle/>
                    <a:p>
                      <a:r>
                        <a:rPr lang="en-US" dirty="0"/>
                        <a:t>STUDENT</a:t>
                      </a:r>
                    </a:p>
                  </a:txBody>
                  <a:tcPr/>
                </a:tc>
                <a:tc>
                  <a:txBody>
                    <a:bodyPr/>
                    <a:lstStyle/>
                    <a:p>
                      <a:r>
                        <a:rPr lang="en-US" dirty="0"/>
                        <a:t>Text</a:t>
                      </a:r>
                    </a:p>
                  </a:txBody>
                  <a:tcPr/>
                </a:tc>
                <a:tc>
                  <a:txBody>
                    <a:bodyPr/>
                    <a:lstStyle/>
                    <a:p>
                      <a:r>
                        <a:rPr lang="en-US" dirty="0"/>
                        <a:t>25</a:t>
                      </a:r>
                    </a:p>
                  </a:txBody>
                  <a:tcPr/>
                </a:tc>
                <a:extLst>
                  <a:ext uri="{0D108BD9-81ED-4DB2-BD59-A6C34878D82A}">
                    <a16:rowId xmlns:a16="http://schemas.microsoft.com/office/drawing/2014/main" val="274598823"/>
                  </a:ext>
                </a:extLst>
              </a:tr>
              <a:tr h="289983">
                <a:tc>
                  <a:txBody>
                    <a:bodyPr/>
                    <a:lstStyle/>
                    <a:p>
                      <a:r>
                        <a:rPr lang="en-US" dirty="0"/>
                        <a:t>FirstName</a:t>
                      </a:r>
                    </a:p>
                  </a:txBody>
                  <a:tcPr/>
                </a:tc>
                <a:tc>
                  <a:txBody>
                    <a:bodyPr/>
                    <a:lstStyle/>
                    <a:p>
                      <a:r>
                        <a:rPr lang="en-US" dirty="0"/>
                        <a:t>STUDENT</a:t>
                      </a:r>
                    </a:p>
                  </a:txBody>
                  <a:tcPr/>
                </a:tc>
                <a:tc>
                  <a:txBody>
                    <a:bodyPr/>
                    <a:lstStyle/>
                    <a:p>
                      <a:r>
                        <a:rPr lang="en-US" dirty="0"/>
                        <a:t>Text</a:t>
                      </a:r>
                    </a:p>
                  </a:txBody>
                  <a:tcPr/>
                </a:tc>
                <a:tc>
                  <a:txBody>
                    <a:bodyPr/>
                    <a:lstStyle/>
                    <a:p>
                      <a:r>
                        <a:rPr lang="en-US" dirty="0"/>
                        <a:t>25</a:t>
                      </a:r>
                    </a:p>
                  </a:txBody>
                  <a:tcPr/>
                </a:tc>
                <a:extLst>
                  <a:ext uri="{0D108BD9-81ED-4DB2-BD59-A6C34878D82A}">
                    <a16:rowId xmlns:a16="http://schemas.microsoft.com/office/drawing/2014/main" val="387419323"/>
                  </a:ext>
                </a:extLst>
              </a:tr>
              <a:tr h="289983">
                <a:tc>
                  <a:txBody>
                    <a:bodyPr/>
                    <a:lstStyle/>
                    <a:p>
                      <a:r>
                        <a:rPr lang="en-US" dirty="0"/>
                        <a:t>EmailAddress</a:t>
                      </a:r>
                    </a:p>
                  </a:txBody>
                  <a:tcPr/>
                </a:tc>
                <a:tc>
                  <a:txBody>
                    <a:bodyPr/>
                    <a:lstStyle/>
                    <a:p>
                      <a:r>
                        <a:rPr lang="en-US" dirty="0"/>
                        <a:t>STUDENT</a:t>
                      </a:r>
                    </a:p>
                  </a:txBody>
                  <a:tcPr/>
                </a:tc>
                <a:tc>
                  <a:txBody>
                    <a:bodyPr/>
                    <a:lstStyle/>
                    <a:p>
                      <a:r>
                        <a:rPr lang="en-US" dirty="0"/>
                        <a:t>Text</a:t>
                      </a:r>
                    </a:p>
                  </a:txBody>
                  <a:tcPr/>
                </a:tc>
                <a:tc>
                  <a:txBody>
                    <a:bodyPr/>
                    <a:lstStyle/>
                    <a:p>
                      <a:r>
                        <a:rPr lang="en-US" dirty="0"/>
                        <a:t>100</a:t>
                      </a:r>
                    </a:p>
                  </a:txBody>
                  <a:tcPr/>
                </a:tc>
                <a:extLst>
                  <a:ext uri="{0D108BD9-81ED-4DB2-BD59-A6C34878D82A}">
                    <a16:rowId xmlns:a16="http://schemas.microsoft.com/office/drawing/2014/main" val="1276815196"/>
                  </a:ext>
                </a:extLst>
              </a:tr>
              <a:tr h="289983">
                <a:tc>
                  <a:txBody>
                    <a:bodyPr/>
                    <a:lstStyle/>
                    <a:p>
                      <a:r>
                        <a:rPr lang="en-US" dirty="0"/>
                        <a:t>ClassNumber</a:t>
                      </a:r>
                    </a:p>
                  </a:txBody>
                  <a:tcPr/>
                </a:tc>
                <a:tc>
                  <a:txBody>
                    <a:bodyPr/>
                    <a:lstStyle/>
                    <a:p>
                      <a:r>
                        <a:rPr lang="en-US" dirty="0"/>
                        <a:t>CLASS</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2477328648"/>
                  </a:ext>
                </a:extLst>
              </a:tr>
              <a:tr h="289983">
                <a:tc>
                  <a:txBody>
                    <a:bodyPr/>
                    <a:lstStyle/>
                    <a:p>
                      <a:r>
                        <a:rPr lang="en-US" dirty="0"/>
                        <a:t>Name</a:t>
                      </a:r>
                    </a:p>
                  </a:txBody>
                  <a:tcPr/>
                </a:tc>
                <a:tc>
                  <a:txBody>
                    <a:bodyPr/>
                    <a:lstStyle/>
                    <a:p>
                      <a:r>
                        <a:rPr lang="en-US" dirty="0"/>
                        <a:t>CLASS</a:t>
                      </a:r>
                    </a:p>
                  </a:txBody>
                  <a:tcPr/>
                </a:tc>
                <a:tc>
                  <a:txBody>
                    <a:bodyPr/>
                    <a:lstStyle/>
                    <a:p>
                      <a:r>
                        <a:rPr lang="en-US" dirty="0"/>
                        <a:t>Text</a:t>
                      </a:r>
                    </a:p>
                  </a:txBody>
                  <a:tcPr/>
                </a:tc>
                <a:tc>
                  <a:txBody>
                    <a:bodyPr/>
                    <a:lstStyle/>
                    <a:p>
                      <a:r>
                        <a:rPr lang="en-US" dirty="0"/>
                        <a:t>25</a:t>
                      </a:r>
                    </a:p>
                  </a:txBody>
                  <a:tcPr/>
                </a:tc>
                <a:extLst>
                  <a:ext uri="{0D108BD9-81ED-4DB2-BD59-A6C34878D82A}">
                    <a16:rowId xmlns:a16="http://schemas.microsoft.com/office/drawing/2014/main" val="1271528632"/>
                  </a:ext>
                </a:extLst>
              </a:tr>
              <a:tr h="289983">
                <a:tc>
                  <a:txBody>
                    <a:bodyPr/>
                    <a:lstStyle/>
                    <a:p>
                      <a:r>
                        <a:rPr lang="en-US" dirty="0"/>
                        <a:t>Term</a:t>
                      </a:r>
                    </a:p>
                  </a:txBody>
                  <a:tcPr/>
                </a:tc>
                <a:tc>
                  <a:txBody>
                    <a:bodyPr/>
                    <a:lstStyle/>
                    <a:p>
                      <a:r>
                        <a:rPr lang="en-US" dirty="0"/>
                        <a:t>CLASS</a:t>
                      </a:r>
                    </a:p>
                  </a:txBody>
                  <a:tcPr/>
                </a:tc>
                <a:tc>
                  <a:txBody>
                    <a:bodyPr/>
                    <a:lstStyle/>
                    <a:p>
                      <a:r>
                        <a:rPr lang="en-US" dirty="0"/>
                        <a:t>Text</a:t>
                      </a:r>
                    </a:p>
                  </a:txBody>
                  <a:tcPr/>
                </a:tc>
                <a:tc>
                  <a:txBody>
                    <a:bodyPr/>
                    <a:lstStyle/>
                    <a:p>
                      <a:r>
                        <a:rPr lang="en-US" dirty="0"/>
                        <a:t>12</a:t>
                      </a:r>
                    </a:p>
                  </a:txBody>
                  <a:tcPr/>
                </a:tc>
                <a:extLst>
                  <a:ext uri="{0D108BD9-81ED-4DB2-BD59-A6C34878D82A}">
                    <a16:rowId xmlns:a16="http://schemas.microsoft.com/office/drawing/2014/main" val="295067360"/>
                  </a:ext>
                </a:extLst>
              </a:tr>
              <a:tr h="289983">
                <a:tc>
                  <a:txBody>
                    <a:bodyPr/>
                    <a:lstStyle/>
                    <a:p>
                      <a:r>
                        <a:rPr lang="en-US" dirty="0"/>
                        <a:t>Section</a:t>
                      </a:r>
                    </a:p>
                  </a:txBody>
                  <a:tcPr/>
                </a:tc>
                <a:tc>
                  <a:txBody>
                    <a:bodyPr/>
                    <a:lstStyle/>
                    <a:p>
                      <a:r>
                        <a:rPr lang="en-US" dirty="0"/>
                        <a:t>CLASS</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49871850"/>
                  </a:ext>
                </a:extLst>
              </a:tr>
              <a:tr h="289983">
                <a:tc>
                  <a:txBody>
                    <a:bodyPr/>
                    <a:lstStyle/>
                    <a:p>
                      <a:r>
                        <a:rPr lang="en-US" dirty="0"/>
                        <a:t>StudentNumber</a:t>
                      </a:r>
                    </a:p>
                  </a:txBody>
                  <a:tcPr/>
                </a:tc>
                <a:tc>
                  <a:txBody>
                    <a:bodyPr/>
                    <a:lstStyle/>
                    <a:p>
                      <a:r>
                        <a:rPr lang="en-US" dirty="0"/>
                        <a:t>GRADE</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1862451104"/>
                  </a:ext>
                </a:extLst>
              </a:tr>
              <a:tr h="289983">
                <a:tc>
                  <a:txBody>
                    <a:bodyPr/>
                    <a:lstStyle/>
                    <a:p>
                      <a:r>
                        <a:rPr lang="en-US" dirty="0"/>
                        <a:t>ClassNumber</a:t>
                      </a:r>
                    </a:p>
                  </a:txBody>
                  <a:tcPr/>
                </a:tc>
                <a:tc>
                  <a:txBody>
                    <a:bodyPr/>
                    <a:lstStyle/>
                    <a:p>
                      <a:r>
                        <a:rPr lang="en-US" dirty="0"/>
                        <a:t>GRADE</a:t>
                      </a:r>
                    </a:p>
                  </a:txBody>
                  <a:tcPr/>
                </a:tc>
                <a:tc>
                  <a:txBody>
                    <a:bodyPr/>
                    <a:lstStyle/>
                    <a:p>
                      <a:r>
                        <a:rPr lang="en-US" dirty="0"/>
                        <a:t>Integer</a:t>
                      </a:r>
                    </a:p>
                  </a:txBody>
                  <a:tcPr/>
                </a:tc>
                <a:tc>
                  <a:txBody>
                    <a:bodyPr/>
                    <a:lstStyle/>
                    <a:p>
                      <a:r>
                        <a:rPr lang="en-US" dirty="0"/>
                        <a:t>4</a:t>
                      </a:r>
                    </a:p>
                  </a:txBody>
                  <a:tcPr/>
                </a:tc>
                <a:extLst>
                  <a:ext uri="{0D108BD9-81ED-4DB2-BD59-A6C34878D82A}">
                    <a16:rowId xmlns:a16="http://schemas.microsoft.com/office/drawing/2014/main" val="2105764952"/>
                  </a:ext>
                </a:extLst>
              </a:tr>
              <a:tr h="0">
                <a:tc>
                  <a:txBody>
                    <a:bodyPr/>
                    <a:lstStyle/>
                    <a:p>
                      <a:r>
                        <a:rPr lang="en-US" dirty="0"/>
                        <a:t>Grade</a:t>
                      </a:r>
                    </a:p>
                  </a:txBody>
                  <a:tcPr/>
                </a:tc>
                <a:tc>
                  <a:txBody>
                    <a:bodyPr/>
                    <a:lstStyle/>
                    <a:p>
                      <a:r>
                        <a:rPr lang="en-US" dirty="0"/>
                        <a:t>GRADE</a:t>
                      </a:r>
                    </a:p>
                  </a:txBody>
                  <a:tcPr/>
                </a:tc>
                <a:tc>
                  <a:txBody>
                    <a:bodyPr/>
                    <a:lstStyle/>
                    <a:p>
                      <a:r>
                        <a:rPr lang="en-US" dirty="0"/>
                        <a:t>Decimal</a:t>
                      </a:r>
                    </a:p>
                  </a:txBody>
                  <a:tcPr/>
                </a:tc>
                <a:tc>
                  <a:txBody>
                    <a:bodyPr/>
                    <a:lstStyle/>
                    <a:p>
                      <a:r>
                        <a:rPr lang="en-US" dirty="0"/>
                        <a:t>(2,1)</a:t>
                      </a:r>
                    </a:p>
                  </a:txBody>
                  <a:tcPr/>
                </a:tc>
                <a:extLst>
                  <a:ext uri="{0D108BD9-81ED-4DB2-BD59-A6C34878D82A}">
                    <a16:rowId xmlns:a16="http://schemas.microsoft.com/office/drawing/2014/main" val="3396370700"/>
                  </a:ext>
                </a:extLst>
              </a:tr>
            </a:tbl>
          </a:graphicData>
        </a:graphic>
      </p:graphicFrame>
    </p:spTree>
    <p:extLst>
      <p:ext uri="{BB962C8B-B14F-4D97-AF65-F5344CB8AC3E}">
        <p14:creationId xmlns:p14="http://schemas.microsoft.com/office/powerpoint/2010/main" val="4091607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33D9-29A5-4B60-ACD7-AD4D0F876A53}"/>
              </a:ext>
            </a:extLst>
          </p:cNvPr>
          <p:cNvSpPr>
            <a:spLocks noGrp="1"/>
          </p:cNvSpPr>
          <p:nvPr>
            <p:ph type="title"/>
          </p:nvPr>
        </p:nvSpPr>
        <p:spPr/>
        <p:txBody>
          <a:bodyPr/>
          <a:lstStyle/>
          <a:p>
            <a:r>
              <a:rPr lang="en-US" dirty="0"/>
              <a:t>Figure 1-16</a:t>
            </a:r>
            <a:br>
              <a:rPr lang="en-US" dirty="0"/>
            </a:br>
            <a:r>
              <a:rPr lang="en-US" dirty="0"/>
              <a:t>Typical Metadata Tables</a:t>
            </a:r>
          </a:p>
        </p:txBody>
      </p:sp>
      <p:pic>
        <p:nvPicPr>
          <p:cNvPr id="5" name="Picture 4">
            <a:extLst>
              <a:ext uri="{FF2B5EF4-FFF2-40B4-BE49-F238E27FC236}">
                <a16:creationId xmlns:a16="http://schemas.microsoft.com/office/drawing/2014/main" id="{CD2E1156-93F0-4EE6-9155-A4B43EDEC6BF}"/>
              </a:ext>
            </a:extLst>
          </p:cNvPr>
          <p:cNvPicPr>
            <a:picLocks noChangeAspect="1"/>
          </p:cNvPicPr>
          <p:nvPr/>
        </p:nvPicPr>
        <p:blipFill>
          <a:blip r:embed="rId2"/>
          <a:stretch>
            <a:fillRect/>
          </a:stretch>
        </p:blipFill>
        <p:spPr>
          <a:xfrm>
            <a:off x="557266" y="1673709"/>
            <a:ext cx="8038664" cy="3433312"/>
          </a:xfrm>
          <a:prstGeom prst="rect">
            <a:avLst/>
          </a:prstGeom>
        </p:spPr>
      </p:pic>
    </p:spTree>
    <p:extLst>
      <p:ext uri="{BB962C8B-B14F-4D97-AF65-F5344CB8AC3E}">
        <p14:creationId xmlns:p14="http://schemas.microsoft.com/office/powerpoint/2010/main" val="68832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CF28-F68B-43A9-8125-E1CCE652150C}"/>
              </a:ext>
            </a:extLst>
          </p:cNvPr>
          <p:cNvSpPr>
            <a:spLocks noGrp="1"/>
          </p:cNvSpPr>
          <p:nvPr>
            <p:ph type="title"/>
          </p:nvPr>
        </p:nvSpPr>
        <p:spPr/>
        <p:txBody>
          <a:bodyPr/>
          <a:lstStyle/>
          <a:p>
            <a:r>
              <a:rPr lang="en-US" dirty="0"/>
              <a:t>Microsoft Access</a:t>
            </a:r>
          </a:p>
        </p:txBody>
      </p:sp>
      <p:sp>
        <p:nvSpPr>
          <p:cNvPr id="3" name="Text Placeholder 2">
            <a:extLst>
              <a:ext uri="{FF2B5EF4-FFF2-40B4-BE49-F238E27FC236}">
                <a16:creationId xmlns:a16="http://schemas.microsoft.com/office/drawing/2014/main" id="{5718D0C3-1570-452A-80C8-BC1D659B8F66}"/>
              </a:ext>
            </a:extLst>
          </p:cNvPr>
          <p:cNvSpPr>
            <a:spLocks noGrp="1"/>
          </p:cNvSpPr>
          <p:nvPr>
            <p:ph idx="1"/>
          </p:nvPr>
        </p:nvSpPr>
        <p:spPr/>
        <p:txBody>
          <a:bodyPr>
            <a:normAutofit fontScale="92500" lnSpcReduction="20000"/>
          </a:bodyPr>
          <a:lstStyle/>
          <a:p>
            <a:r>
              <a:rPr lang="en-US" sz="2800" b="1" dirty="0">
                <a:solidFill>
                  <a:schemeClr val="tx2"/>
                </a:solidFill>
              </a:rPr>
              <a:t>Microsoft Access </a:t>
            </a:r>
            <a:r>
              <a:rPr lang="en-US" sz="2800" dirty="0"/>
              <a:t>is a low-end product intended for individual users and small workgroups.</a:t>
            </a:r>
          </a:p>
          <a:p>
            <a:r>
              <a:rPr lang="en-US" sz="2800" dirty="0"/>
              <a:t>Microsoft Access tries to hide much of the underlying database technology from the user.</a:t>
            </a:r>
          </a:p>
          <a:p>
            <a:r>
              <a:rPr lang="en-US" sz="2800" dirty="0"/>
              <a:t>This is a good strategy for beginners, but not for database professionals.</a:t>
            </a:r>
          </a:p>
          <a:p>
            <a:r>
              <a:rPr lang="en-US" sz="2800" dirty="0"/>
              <a:t>NOTE: Microsoft Access 2016 is discussed in detail in Appendix A.</a:t>
            </a:r>
          </a:p>
          <a:p>
            <a:endParaRPr lang="en-US" sz="3400" dirty="0"/>
          </a:p>
        </p:txBody>
      </p:sp>
    </p:spTree>
    <p:extLst>
      <p:ext uri="{BB962C8B-B14F-4D97-AF65-F5344CB8AC3E}">
        <p14:creationId xmlns:p14="http://schemas.microsoft.com/office/powerpoint/2010/main" val="1989835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5D19-271D-4DCA-95C0-7B5EF070A7DF}"/>
              </a:ext>
            </a:extLst>
          </p:cNvPr>
          <p:cNvSpPr>
            <a:spLocks noGrp="1"/>
          </p:cNvSpPr>
          <p:nvPr>
            <p:ph type="title"/>
          </p:nvPr>
        </p:nvSpPr>
        <p:spPr/>
        <p:txBody>
          <a:bodyPr/>
          <a:lstStyle/>
          <a:p>
            <a:r>
              <a:rPr lang="en-US" dirty="0"/>
              <a:t>What is Microsoft Access?</a:t>
            </a:r>
          </a:p>
        </p:txBody>
      </p:sp>
      <p:sp>
        <p:nvSpPr>
          <p:cNvPr id="3" name="Text Placeholder 2">
            <a:extLst>
              <a:ext uri="{FF2B5EF4-FFF2-40B4-BE49-F238E27FC236}">
                <a16:creationId xmlns:a16="http://schemas.microsoft.com/office/drawing/2014/main" id="{5BCF4CA5-FEEA-4E6D-8E87-3195EF5DB594}"/>
              </a:ext>
            </a:extLst>
          </p:cNvPr>
          <p:cNvSpPr>
            <a:spLocks noGrp="1"/>
          </p:cNvSpPr>
          <p:nvPr>
            <p:ph idx="1"/>
          </p:nvPr>
        </p:nvSpPr>
        <p:spPr>
          <a:xfrm>
            <a:off x="457200" y="1460500"/>
            <a:ext cx="8229600" cy="4749800"/>
          </a:xfrm>
        </p:spPr>
        <p:txBody>
          <a:bodyPr/>
          <a:lstStyle/>
          <a:p>
            <a:r>
              <a:rPr lang="en-US" sz="2600" dirty="0"/>
              <a:t>Microsoft Access is a DBMS plus an application generator:</a:t>
            </a:r>
          </a:p>
          <a:p>
            <a:pPr lvl="1"/>
            <a:r>
              <a:rPr lang="en-US" sz="2200" dirty="0"/>
              <a:t>The DBMS creates, processes, and administers Microsoft Access databases.</a:t>
            </a:r>
          </a:p>
          <a:p>
            <a:pPr lvl="1"/>
            <a:r>
              <a:rPr lang="en-US" sz="2200" dirty="0"/>
              <a:t>The application generator includes query, form, and report components.</a:t>
            </a:r>
          </a:p>
          <a:p>
            <a:r>
              <a:rPr lang="en-US" sz="2600" dirty="0"/>
              <a:t>The Microsoft Access DBMS engine is called the Access Data Engine (ADE).</a:t>
            </a:r>
          </a:p>
          <a:p>
            <a:r>
              <a:rPr lang="en-US" sz="2600" dirty="0"/>
              <a:t>Microsoft Access 2000 thru 2010 can be used as an application generator for the Microsoft SQL Server DBMS.</a:t>
            </a:r>
          </a:p>
        </p:txBody>
      </p:sp>
    </p:spTree>
    <p:extLst>
      <p:ext uri="{BB962C8B-B14F-4D97-AF65-F5344CB8AC3E}">
        <p14:creationId xmlns:p14="http://schemas.microsoft.com/office/powerpoint/2010/main" val="751115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81303-9C9D-4409-8A8A-6455B6A1F377}"/>
              </a:ext>
            </a:extLst>
          </p:cNvPr>
          <p:cNvSpPr>
            <a:spLocks noGrp="1"/>
          </p:cNvSpPr>
          <p:nvPr>
            <p:ph type="title"/>
          </p:nvPr>
        </p:nvSpPr>
        <p:spPr/>
        <p:txBody>
          <a:bodyPr>
            <a:normAutofit fontScale="90000"/>
          </a:bodyPr>
          <a:lstStyle/>
          <a:p>
            <a:r>
              <a:rPr lang="en-US" dirty="0"/>
              <a:t>Figure 1-17</a:t>
            </a:r>
            <a:br>
              <a:rPr lang="en-US" dirty="0"/>
            </a:br>
            <a:r>
              <a:rPr lang="en-US" sz="2800" dirty="0"/>
              <a:t>Components of a Microsoft Access Database System</a:t>
            </a:r>
            <a:endParaRPr lang="en-US" dirty="0"/>
          </a:p>
        </p:txBody>
      </p:sp>
      <p:pic>
        <p:nvPicPr>
          <p:cNvPr id="5" name="Picture 4">
            <a:extLst>
              <a:ext uri="{FF2B5EF4-FFF2-40B4-BE49-F238E27FC236}">
                <a16:creationId xmlns:a16="http://schemas.microsoft.com/office/drawing/2014/main" id="{F99CBCC5-9612-49AC-9A38-3E7CCAD327E9}"/>
              </a:ext>
            </a:extLst>
          </p:cNvPr>
          <p:cNvPicPr>
            <a:picLocks noChangeAspect="1"/>
          </p:cNvPicPr>
          <p:nvPr/>
        </p:nvPicPr>
        <p:blipFill>
          <a:blip r:embed="rId2"/>
          <a:stretch>
            <a:fillRect/>
          </a:stretch>
        </p:blipFill>
        <p:spPr>
          <a:xfrm>
            <a:off x="564820" y="1696893"/>
            <a:ext cx="8014359" cy="3681828"/>
          </a:xfrm>
          <a:prstGeom prst="rect">
            <a:avLst/>
          </a:prstGeom>
        </p:spPr>
      </p:pic>
    </p:spTree>
    <p:extLst>
      <p:ext uri="{BB962C8B-B14F-4D97-AF65-F5344CB8AC3E}">
        <p14:creationId xmlns:p14="http://schemas.microsoft.com/office/powerpoint/2010/main" val="647356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EE52-6DCA-47BF-B141-85A8FBF51C89}"/>
              </a:ext>
            </a:extLst>
          </p:cNvPr>
          <p:cNvSpPr>
            <a:spLocks noGrp="1"/>
          </p:cNvSpPr>
          <p:nvPr>
            <p:ph type="title"/>
          </p:nvPr>
        </p:nvSpPr>
        <p:spPr/>
        <p:txBody>
          <a:bodyPr>
            <a:normAutofit fontScale="90000"/>
          </a:bodyPr>
          <a:lstStyle/>
          <a:p>
            <a:r>
              <a:rPr lang="en-US" dirty="0"/>
              <a:t>Figure 1-18</a:t>
            </a:r>
            <a:br>
              <a:rPr lang="en-US" sz="2700" dirty="0"/>
            </a:br>
            <a:r>
              <a:rPr lang="en-US" sz="2700" dirty="0"/>
              <a:t>Components of an Enterprise-Class Database System</a:t>
            </a:r>
            <a:endParaRPr lang="en-US" dirty="0"/>
          </a:p>
        </p:txBody>
      </p:sp>
      <p:pic>
        <p:nvPicPr>
          <p:cNvPr id="5" name="Picture 4">
            <a:extLst>
              <a:ext uri="{FF2B5EF4-FFF2-40B4-BE49-F238E27FC236}">
                <a16:creationId xmlns:a16="http://schemas.microsoft.com/office/drawing/2014/main" id="{3982599E-6FC5-4FEF-9B42-AE1008FD2AD8}"/>
              </a:ext>
            </a:extLst>
          </p:cNvPr>
          <p:cNvPicPr>
            <a:picLocks noChangeAspect="1"/>
          </p:cNvPicPr>
          <p:nvPr/>
        </p:nvPicPr>
        <p:blipFill>
          <a:blip r:embed="rId2"/>
          <a:stretch>
            <a:fillRect/>
          </a:stretch>
        </p:blipFill>
        <p:spPr>
          <a:xfrm>
            <a:off x="548640" y="1700256"/>
            <a:ext cx="6499600" cy="4325850"/>
          </a:xfrm>
          <a:prstGeom prst="rect">
            <a:avLst/>
          </a:prstGeom>
        </p:spPr>
      </p:pic>
    </p:spTree>
    <p:extLst>
      <p:ext uri="{BB962C8B-B14F-4D97-AF65-F5344CB8AC3E}">
        <p14:creationId xmlns:p14="http://schemas.microsoft.com/office/powerpoint/2010/main" val="1629959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2446-091E-4BF1-AAA6-980EC8B97AEE}"/>
              </a:ext>
            </a:extLst>
          </p:cNvPr>
          <p:cNvSpPr>
            <a:spLocks noGrp="1"/>
          </p:cNvSpPr>
          <p:nvPr>
            <p:ph type="title"/>
          </p:nvPr>
        </p:nvSpPr>
        <p:spPr/>
        <p:txBody>
          <a:bodyPr>
            <a:normAutofit fontScale="90000"/>
          </a:bodyPr>
          <a:lstStyle/>
          <a:p>
            <a:r>
              <a:rPr lang="en-US" dirty="0"/>
              <a:t>Figure 1-19</a:t>
            </a:r>
            <a:br>
              <a:rPr lang="en-US" sz="3000" dirty="0"/>
            </a:br>
            <a:r>
              <a:rPr lang="en-US" sz="3000" dirty="0"/>
              <a:t>Common Professional View of DBMS Products</a:t>
            </a:r>
          </a:p>
        </p:txBody>
      </p:sp>
      <p:pic>
        <p:nvPicPr>
          <p:cNvPr id="5" name="Picture 4">
            <a:extLst>
              <a:ext uri="{FF2B5EF4-FFF2-40B4-BE49-F238E27FC236}">
                <a16:creationId xmlns:a16="http://schemas.microsoft.com/office/drawing/2014/main" id="{40A17220-0F0A-4E7A-A4DD-B4F76D596242}"/>
              </a:ext>
            </a:extLst>
          </p:cNvPr>
          <p:cNvPicPr>
            <a:picLocks noChangeAspect="1"/>
          </p:cNvPicPr>
          <p:nvPr/>
        </p:nvPicPr>
        <p:blipFill>
          <a:blip r:embed="rId2"/>
          <a:stretch>
            <a:fillRect/>
          </a:stretch>
        </p:blipFill>
        <p:spPr>
          <a:xfrm>
            <a:off x="600975" y="1679123"/>
            <a:ext cx="7976566" cy="2416222"/>
          </a:xfrm>
          <a:prstGeom prst="rect">
            <a:avLst/>
          </a:prstGeom>
        </p:spPr>
      </p:pic>
    </p:spTree>
    <p:extLst>
      <p:ext uri="{BB962C8B-B14F-4D97-AF65-F5344CB8AC3E}">
        <p14:creationId xmlns:p14="http://schemas.microsoft.com/office/powerpoint/2010/main" val="1912446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5942-1233-4CD7-A834-02EE015FD1EF}"/>
              </a:ext>
            </a:extLst>
          </p:cNvPr>
          <p:cNvSpPr>
            <a:spLocks noGrp="1"/>
          </p:cNvSpPr>
          <p:nvPr>
            <p:ph type="title"/>
          </p:nvPr>
        </p:nvSpPr>
        <p:spPr/>
        <p:txBody>
          <a:bodyPr>
            <a:normAutofit fontScale="90000"/>
          </a:bodyPr>
          <a:lstStyle/>
          <a:p>
            <a:r>
              <a:rPr lang="en-US" dirty="0"/>
              <a:t>Figure 1-20</a:t>
            </a:r>
            <a:br>
              <a:rPr lang="en-US" dirty="0"/>
            </a:br>
            <a:r>
              <a:rPr lang="en-US" dirty="0"/>
              <a:t>Three Types of Database Design</a:t>
            </a:r>
          </a:p>
        </p:txBody>
      </p:sp>
      <p:graphicFrame>
        <p:nvGraphicFramePr>
          <p:cNvPr id="4" name="Table 3">
            <a:extLst>
              <a:ext uri="{FF2B5EF4-FFF2-40B4-BE49-F238E27FC236}">
                <a16:creationId xmlns:a16="http://schemas.microsoft.com/office/drawing/2014/main" id="{F1D20CC3-F7C9-45F7-8640-E5A69B80F8EE}"/>
              </a:ext>
            </a:extLst>
          </p:cNvPr>
          <p:cNvGraphicFramePr>
            <a:graphicFrameLocks noGrp="1"/>
          </p:cNvGraphicFramePr>
          <p:nvPr>
            <p:extLst>
              <p:ext uri="{D42A27DB-BD31-4B8C-83A1-F6EECF244321}">
                <p14:modId xmlns:p14="http://schemas.microsoft.com/office/powerpoint/2010/main" val="2025495001"/>
              </p:ext>
            </p:extLst>
          </p:nvPr>
        </p:nvGraphicFramePr>
        <p:xfrm>
          <a:off x="1524000" y="1651382"/>
          <a:ext cx="6023293" cy="4406110"/>
        </p:xfrm>
        <a:graphic>
          <a:graphicData uri="http://schemas.openxmlformats.org/drawingml/2006/table">
            <a:tbl>
              <a:tblPr firstRow="1" bandRow="1">
                <a:tableStyleId>{40F9630F-82C1-40B7-BC3A-925EFCFF5E92}</a:tableStyleId>
              </a:tblPr>
              <a:tblGrid>
                <a:gridCol w="6023293">
                  <a:extLst>
                    <a:ext uri="{9D8B030D-6E8A-4147-A177-3AD203B41FA5}">
                      <a16:colId xmlns:a16="http://schemas.microsoft.com/office/drawing/2014/main" val="2499751877"/>
                    </a:ext>
                  </a:extLst>
                </a:gridCol>
              </a:tblGrid>
              <a:tr h="353450">
                <a:tc>
                  <a:txBody>
                    <a:bodyPr/>
                    <a:lstStyle/>
                    <a:p>
                      <a:r>
                        <a:rPr lang="en-US" dirty="0"/>
                        <a:t>Types of Database Design Process</a:t>
                      </a:r>
                    </a:p>
                  </a:txBody>
                  <a:tcPr/>
                </a:tc>
                <a:extLst>
                  <a:ext uri="{0D108BD9-81ED-4DB2-BD59-A6C34878D82A}">
                    <a16:rowId xmlns:a16="http://schemas.microsoft.com/office/drawing/2014/main" val="2231858991"/>
                  </a:ext>
                </a:extLst>
              </a:tr>
              <a:tr h="353450">
                <a:tc>
                  <a:txBody>
                    <a:bodyPr/>
                    <a:lstStyle/>
                    <a:p>
                      <a:pPr marL="285750" indent="-285750">
                        <a:buFont typeface="Arial" panose="020B0604020202020204" pitchFamily="34" charset="0"/>
                        <a:buChar char="•"/>
                      </a:pPr>
                      <a:r>
                        <a:rPr lang="en-US" dirty="0"/>
                        <a:t>From existing data (Chapters 3 and 4)</a:t>
                      </a:r>
                    </a:p>
                  </a:txBody>
                  <a:tcPr/>
                </a:tc>
                <a:extLst>
                  <a:ext uri="{0D108BD9-81ED-4DB2-BD59-A6C34878D82A}">
                    <a16:rowId xmlns:a16="http://schemas.microsoft.com/office/drawing/2014/main" val="1607129139"/>
                  </a:ext>
                </a:extLst>
              </a:tr>
              <a:tr h="353450">
                <a:tc>
                  <a:txBody>
                    <a:bodyPr/>
                    <a:lstStyle/>
                    <a:p>
                      <a:r>
                        <a:rPr lang="en-US" dirty="0"/>
                        <a:t>               Analyze spreadsheets and other data tables</a:t>
                      </a:r>
                    </a:p>
                  </a:txBody>
                  <a:tcPr/>
                </a:tc>
                <a:extLst>
                  <a:ext uri="{0D108BD9-81ED-4DB2-BD59-A6C34878D82A}">
                    <a16:rowId xmlns:a16="http://schemas.microsoft.com/office/drawing/2014/main" val="1537158752"/>
                  </a:ext>
                </a:extLst>
              </a:tr>
              <a:tr h="353450">
                <a:tc>
                  <a:txBody>
                    <a:bodyPr/>
                    <a:lstStyle/>
                    <a:p>
                      <a:r>
                        <a:rPr lang="en-US" dirty="0"/>
                        <a:t>               Extract data from other databases</a:t>
                      </a:r>
                    </a:p>
                  </a:txBody>
                  <a:tcPr/>
                </a:tc>
                <a:extLst>
                  <a:ext uri="{0D108BD9-81ED-4DB2-BD59-A6C34878D82A}">
                    <a16:rowId xmlns:a16="http://schemas.microsoft.com/office/drawing/2014/main" val="2326839868"/>
                  </a:ext>
                </a:extLst>
              </a:tr>
              <a:tr h="353450">
                <a:tc>
                  <a:txBody>
                    <a:bodyPr/>
                    <a:lstStyle/>
                    <a:p>
                      <a:r>
                        <a:rPr lang="en-US" dirty="0"/>
                        <a:t>               Design using normalization principles</a:t>
                      </a:r>
                    </a:p>
                  </a:txBody>
                  <a:tcPr/>
                </a:tc>
                <a:extLst>
                  <a:ext uri="{0D108BD9-81ED-4DB2-BD59-A6C34878D82A}">
                    <a16:rowId xmlns:a16="http://schemas.microsoft.com/office/drawing/2014/main" val="1343104154"/>
                  </a:ext>
                </a:extLst>
              </a:tr>
              <a:tr h="353450">
                <a:tc>
                  <a:txBody>
                    <a:bodyPr/>
                    <a:lstStyle/>
                    <a:p>
                      <a:pPr marL="285750" indent="-285750">
                        <a:buFont typeface="Arial" panose="020B0604020202020204" pitchFamily="34" charset="0"/>
                        <a:buChar char="•"/>
                      </a:pPr>
                      <a:r>
                        <a:rPr lang="en-US" dirty="0"/>
                        <a:t>New systems development (Chapters 5 and 6)</a:t>
                      </a:r>
                    </a:p>
                  </a:txBody>
                  <a:tcPr/>
                </a:tc>
                <a:extLst>
                  <a:ext uri="{0D108BD9-81ED-4DB2-BD59-A6C34878D82A}">
                    <a16:rowId xmlns:a16="http://schemas.microsoft.com/office/drawing/2014/main" val="4261690314"/>
                  </a:ext>
                </a:extLst>
              </a:tr>
              <a:tr h="353450">
                <a:tc>
                  <a:txBody>
                    <a:bodyPr/>
                    <a:lstStyle/>
                    <a:p>
                      <a:r>
                        <a:rPr lang="en-US" dirty="0"/>
                        <a:t>               Crete data model from application requirements</a:t>
                      </a:r>
                    </a:p>
                  </a:txBody>
                  <a:tcPr/>
                </a:tc>
                <a:extLst>
                  <a:ext uri="{0D108BD9-81ED-4DB2-BD59-A6C34878D82A}">
                    <a16:rowId xmlns:a16="http://schemas.microsoft.com/office/drawing/2014/main" val="3295657047"/>
                  </a:ext>
                </a:extLst>
              </a:tr>
              <a:tr h="353450">
                <a:tc>
                  <a:txBody>
                    <a:bodyPr/>
                    <a:lstStyle/>
                    <a:p>
                      <a:r>
                        <a:rPr lang="en-US" dirty="0"/>
                        <a:t>               Transform  data model into database design</a:t>
                      </a:r>
                    </a:p>
                  </a:txBody>
                  <a:tcPr/>
                </a:tc>
                <a:extLst>
                  <a:ext uri="{0D108BD9-81ED-4DB2-BD59-A6C34878D82A}">
                    <a16:rowId xmlns:a16="http://schemas.microsoft.com/office/drawing/2014/main" val="2373204873"/>
                  </a:ext>
                </a:extLst>
              </a:tr>
              <a:tr h="353450">
                <a:tc>
                  <a:txBody>
                    <a:bodyPr/>
                    <a:lstStyle/>
                    <a:p>
                      <a:pPr marL="285750" indent="-285750">
                        <a:buFont typeface="Arial" panose="020B0604020202020204" pitchFamily="34" charset="0"/>
                        <a:buChar char="•"/>
                      </a:pPr>
                      <a:r>
                        <a:rPr lang="en-US" dirty="0"/>
                        <a:t>Database redesign (Chapter 8)</a:t>
                      </a:r>
                    </a:p>
                  </a:txBody>
                  <a:tcPr/>
                </a:tc>
                <a:extLst>
                  <a:ext uri="{0D108BD9-81ED-4DB2-BD59-A6C34878D82A}">
                    <a16:rowId xmlns:a16="http://schemas.microsoft.com/office/drawing/2014/main" val="4124965955"/>
                  </a:ext>
                </a:extLst>
              </a:tr>
              <a:tr h="353450">
                <a:tc>
                  <a:txBody>
                    <a:bodyPr/>
                    <a:lstStyle/>
                    <a:p>
                      <a:r>
                        <a:rPr lang="en-US" dirty="0"/>
                        <a:t>               Migrate databases to newer databases</a:t>
                      </a:r>
                    </a:p>
                  </a:txBody>
                  <a:tcPr/>
                </a:tc>
                <a:extLst>
                  <a:ext uri="{0D108BD9-81ED-4DB2-BD59-A6C34878D82A}">
                    <a16:rowId xmlns:a16="http://schemas.microsoft.com/office/drawing/2014/main" val="3476476666"/>
                  </a:ext>
                </a:extLst>
              </a:tr>
              <a:tr h="353450">
                <a:tc>
                  <a:txBody>
                    <a:bodyPr/>
                    <a:lstStyle/>
                    <a:p>
                      <a:r>
                        <a:rPr lang="en-US" dirty="0"/>
                        <a:t>               Integrate two or more databases</a:t>
                      </a:r>
                    </a:p>
                  </a:txBody>
                  <a:tcPr/>
                </a:tc>
                <a:extLst>
                  <a:ext uri="{0D108BD9-81ED-4DB2-BD59-A6C34878D82A}">
                    <a16:rowId xmlns:a16="http://schemas.microsoft.com/office/drawing/2014/main" val="3393361363"/>
                  </a:ext>
                </a:extLst>
              </a:tr>
              <a:tr h="493862">
                <a:tc>
                  <a:txBody>
                    <a:bodyPr/>
                    <a:lstStyle/>
                    <a:p>
                      <a:r>
                        <a:rPr lang="en-US" dirty="0"/>
                        <a:t>               Reverse-engineer and design new database using normalization</a:t>
                      </a:r>
                    </a:p>
                    <a:p>
                      <a:r>
                        <a:rPr lang="en-US" dirty="0"/>
                        <a:t>               principles and data model transformation</a:t>
                      </a:r>
                    </a:p>
                  </a:txBody>
                  <a:tcPr/>
                </a:tc>
                <a:extLst>
                  <a:ext uri="{0D108BD9-81ED-4DB2-BD59-A6C34878D82A}">
                    <a16:rowId xmlns:a16="http://schemas.microsoft.com/office/drawing/2014/main" val="677349088"/>
                  </a:ext>
                </a:extLst>
              </a:tr>
            </a:tbl>
          </a:graphicData>
        </a:graphic>
      </p:graphicFrame>
    </p:spTree>
    <p:extLst>
      <p:ext uri="{BB962C8B-B14F-4D97-AF65-F5344CB8AC3E}">
        <p14:creationId xmlns:p14="http://schemas.microsoft.com/office/powerpoint/2010/main" val="469131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F95B-EA77-4ADA-B950-A9337389CE64}"/>
              </a:ext>
            </a:extLst>
          </p:cNvPr>
          <p:cNvSpPr>
            <a:spLocks noGrp="1"/>
          </p:cNvSpPr>
          <p:nvPr>
            <p:ph type="title"/>
          </p:nvPr>
        </p:nvSpPr>
        <p:spPr/>
        <p:txBody>
          <a:bodyPr>
            <a:normAutofit fontScale="90000"/>
          </a:bodyPr>
          <a:lstStyle/>
          <a:p>
            <a:r>
              <a:rPr lang="en-US" dirty="0"/>
              <a:t>Figure 1-21</a:t>
            </a:r>
            <a:br>
              <a:rPr lang="en-US" dirty="0"/>
            </a:br>
            <a:r>
              <a:rPr lang="en-US" dirty="0"/>
              <a:t>Databases Originating from Existing Data</a:t>
            </a:r>
          </a:p>
        </p:txBody>
      </p:sp>
      <p:pic>
        <p:nvPicPr>
          <p:cNvPr id="5" name="Picture 4">
            <a:extLst>
              <a:ext uri="{FF2B5EF4-FFF2-40B4-BE49-F238E27FC236}">
                <a16:creationId xmlns:a16="http://schemas.microsoft.com/office/drawing/2014/main" id="{002F9F5C-BE0C-40A4-9780-A7C543E6BE90}"/>
              </a:ext>
            </a:extLst>
          </p:cNvPr>
          <p:cNvPicPr>
            <a:picLocks noChangeAspect="1"/>
          </p:cNvPicPr>
          <p:nvPr/>
        </p:nvPicPr>
        <p:blipFill>
          <a:blip r:embed="rId2"/>
          <a:stretch>
            <a:fillRect/>
          </a:stretch>
        </p:blipFill>
        <p:spPr>
          <a:xfrm>
            <a:off x="618371" y="1684544"/>
            <a:ext cx="4775438" cy="4357274"/>
          </a:xfrm>
          <a:prstGeom prst="rect">
            <a:avLst/>
          </a:prstGeom>
        </p:spPr>
      </p:pic>
    </p:spTree>
    <p:extLst>
      <p:ext uri="{BB962C8B-B14F-4D97-AF65-F5344CB8AC3E}">
        <p14:creationId xmlns:p14="http://schemas.microsoft.com/office/powerpoint/2010/main" val="4255861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7111C-22B8-4B6A-8705-5251DE4EE130}"/>
              </a:ext>
            </a:extLst>
          </p:cNvPr>
          <p:cNvSpPr>
            <a:spLocks noGrp="1"/>
          </p:cNvSpPr>
          <p:nvPr>
            <p:ph type="title"/>
          </p:nvPr>
        </p:nvSpPr>
        <p:spPr/>
        <p:txBody>
          <a:bodyPr>
            <a:normAutofit fontScale="90000"/>
          </a:bodyPr>
          <a:lstStyle/>
          <a:p>
            <a:r>
              <a:rPr lang="en-US" dirty="0"/>
              <a:t>Figure 1-22</a:t>
            </a:r>
            <a:br>
              <a:rPr lang="en-US" dirty="0"/>
            </a:br>
            <a:r>
              <a:rPr lang="en-US" dirty="0"/>
              <a:t>Data Import: One or Two Tables?</a:t>
            </a:r>
          </a:p>
        </p:txBody>
      </p:sp>
      <p:pic>
        <p:nvPicPr>
          <p:cNvPr id="5" name="Picture 4">
            <a:extLst>
              <a:ext uri="{FF2B5EF4-FFF2-40B4-BE49-F238E27FC236}">
                <a16:creationId xmlns:a16="http://schemas.microsoft.com/office/drawing/2014/main" id="{641DAAD6-FADD-4479-A1F5-D8BC4222B347}"/>
              </a:ext>
            </a:extLst>
          </p:cNvPr>
          <p:cNvPicPr>
            <a:picLocks noChangeAspect="1"/>
          </p:cNvPicPr>
          <p:nvPr/>
        </p:nvPicPr>
        <p:blipFill>
          <a:blip r:embed="rId2"/>
          <a:stretch>
            <a:fillRect/>
          </a:stretch>
        </p:blipFill>
        <p:spPr>
          <a:xfrm>
            <a:off x="1142903" y="1493195"/>
            <a:ext cx="6858194" cy="3545733"/>
          </a:xfrm>
          <a:prstGeom prst="rect">
            <a:avLst/>
          </a:prstGeom>
          <a:noFill/>
        </p:spPr>
      </p:pic>
    </p:spTree>
    <p:extLst>
      <p:ext uri="{BB962C8B-B14F-4D97-AF65-F5344CB8AC3E}">
        <p14:creationId xmlns:p14="http://schemas.microsoft.com/office/powerpoint/2010/main" val="129144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B9C8-EDAA-4AF5-B26C-742911384113}"/>
              </a:ext>
            </a:extLst>
          </p:cNvPr>
          <p:cNvSpPr>
            <a:spLocks noGrp="1"/>
          </p:cNvSpPr>
          <p:nvPr>
            <p:ph type="title"/>
          </p:nvPr>
        </p:nvSpPr>
        <p:spPr/>
        <p:txBody>
          <a:bodyPr/>
          <a:lstStyle/>
          <a:p>
            <a:r>
              <a:rPr lang="en-US" dirty="0"/>
              <a:t>Learning Objectives </a:t>
            </a:r>
            <a:r>
              <a:rPr lang="en-US" sz="2800" dirty="0"/>
              <a:t>(2 of 2)</a:t>
            </a:r>
            <a:endParaRPr lang="en-US" dirty="0"/>
          </a:p>
        </p:txBody>
      </p:sp>
      <p:sp>
        <p:nvSpPr>
          <p:cNvPr id="3" name="Text Placeholder 2">
            <a:extLst>
              <a:ext uri="{FF2B5EF4-FFF2-40B4-BE49-F238E27FC236}">
                <a16:creationId xmlns:a16="http://schemas.microsoft.com/office/drawing/2014/main" id="{90D3EB7B-3734-49B3-A5BD-4B1F5588B04A}"/>
              </a:ext>
            </a:extLst>
          </p:cNvPr>
          <p:cNvSpPr>
            <a:spLocks noGrp="1"/>
          </p:cNvSpPr>
          <p:nvPr>
            <p:ph idx="1"/>
          </p:nvPr>
        </p:nvSpPr>
        <p:spPr/>
        <p:txBody>
          <a:bodyPr/>
          <a:lstStyle/>
          <a:p>
            <a:pPr marL="118871" lvl="0" indent="-118871">
              <a:spcBef>
                <a:spcPts val="0"/>
              </a:spcBef>
              <a:buClr>
                <a:schemeClr val="lt1"/>
              </a:buClr>
              <a:buSzPct val="25000"/>
              <a:buFont typeface="Arial"/>
              <a:buChar char="‪"/>
            </a:pPr>
            <a:r>
              <a:rPr lang="en-US" b="1" dirty="0">
                <a:solidFill>
                  <a:srgbClr val="007FA3"/>
                </a:solidFill>
              </a:rPr>
              <a:t>1.9</a:t>
            </a:r>
            <a:r>
              <a:rPr lang="en-US" dirty="0"/>
              <a:t> To define the term </a:t>
            </a:r>
            <a:r>
              <a:rPr lang="en-US" i="1" dirty="0"/>
              <a:t>metadata</a:t>
            </a:r>
            <a:r>
              <a:rPr lang="en-US" dirty="0"/>
              <a:t> and provide examples of metadata</a:t>
            </a:r>
          </a:p>
          <a:p>
            <a:pPr marL="118871" lvl="0" indent="-118871">
              <a:buClr>
                <a:schemeClr val="lt1"/>
              </a:buClr>
              <a:buSzPct val="25000"/>
              <a:buFont typeface="Arial"/>
              <a:buChar char="‪"/>
            </a:pPr>
            <a:r>
              <a:rPr lang="en-US" b="1" dirty="0">
                <a:solidFill>
                  <a:srgbClr val="007FA3"/>
                </a:solidFill>
              </a:rPr>
              <a:t>1.10</a:t>
            </a:r>
            <a:r>
              <a:rPr lang="en-US" dirty="0"/>
              <a:t> To define and understand database design from existing data</a:t>
            </a:r>
          </a:p>
          <a:p>
            <a:pPr marL="118871" lvl="0" indent="-118871">
              <a:buClr>
                <a:schemeClr val="lt1"/>
              </a:buClr>
              <a:buSzPct val="25000"/>
              <a:buFont typeface="Arial"/>
              <a:buChar char="‪"/>
            </a:pPr>
            <a:r>
              <a:rPr lang="en-US" b="1" dirty="0">
                <a:solidFill>
                  <a:srgbClr val="007FA3"/>
                </a:solidFill>
              </a:rPr>
              <a:t>1.11</a:t>
            </a:r>
            <a:r>
              <a:rPr lang="en-US" dirty="0"/>
              <a:t> To define and understand database design as new systems development</a:t>
            </a:r>
          </a:p>
          <a:p>
            <a:pPr marL="118871" lvl="0" indent="-118871">
              <a:buClr>
                <a:schemeClr val="lt1"/>
              </a:buClr>
              <a:buSzPct val="25000"/>
              <a:buFont typeface="Arial"/>
              <a:buChar char="‪"/>
            </a:pPr>
            <a:r>
              <a:rPr lang="en-US" b="1" dirty="0">
                <a:solidFill>
                  <a:srgbClr val="007FA3"/>
                </a:solidFill>
              </a:rPr>
              <a:t>1.12</a:t>
            </a:r>
            <a:r>
              <a:rPr lang="en-US" dirty="0"/>
              <a:t> To define and understand database redesign of an existing database</a:t>
            </a:r>
          </a:p>
          <a:p>
            <a:pPr marL="118871" lvl="0" indent="-118871">
              <a:buClr>
                <a:schemeClr val="lt1"/>
              </a:buClr>
              <a:buSzPct val="25000"/>
              <a:buFont typeface="Arial"/>
              <a:buChar char="‪"/>
            </a:pPr>
            <a:r>
              <a:rPr lang="en-US" b="1" dirty="0">
                <a:solidFill>
                  <a:srgbClr val="007FA3"/>
                </a:solidFill>
              </a:rPr>
              <a:t>1.13</a:t>
            </a:r>
            <a:r>
              <a:rPr lang="en-US" dirty="0"/>
              <a:t> To understand the history and development of database processing</a:t>
            </a:r>
          </a:p>
          <a:p>
            <a:endParaRPr lang="en-US" dirty="0"/>
          </a:p>
        </p:txBody>
      </p:sp>
    </p:spTree>
    <p:extLst>
      <p:ext uri="{BB962C8B-B14F-4D97-AF65-F5344CB8AC3E}">
        <p14:creationId xmlns:p14="http://schemas.microsoft.com/office/powerpoint/2010/main" val="3940721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127AD-DED3-462A-9BD3-93CCA02F2077}"/>
              </a:ext>
            </a:extLst>
          </p:cNvPr>
          <p:cNvSpPr>
            <a:spLocks noGrp="1"/>
          </p:cNvSpPr>
          <p:nvPr>
            <p:ph type="title"/>
          </p:nvPr>
        </p:nvSpPr>
        <p:spPr/>
        <p:txBody>
          <a:bodyPr>
            <a:normAutofit fontScale="90000"/>
          </a:bodyPr>
          <a:lstStyle/>
          <a:p>
            <a:r>
              <a:rPr lang="en-US" dirty="0"/>
              <a:t>Figure 1-23</a:t>
            </a:r>
            <a:br>
              <a:rPr lang="en-US" sz="2700" dirty="0"/>
            </a:br>
            <a:r>
              <a:rPr lang="en-US" sz="2700" dirty="0"/>
              <a:t>Database Originating from New Systems Development</a:t>
            </a:r>
            <a:endParaRPr lang="en-US" dirty="0"/>
          </a:p>
        </p:txBody>
      </p:sp>
      <p:sp>
        <p:nvSpPr>
          <p:cNvPr id="3" name="Text Placeholder 2">
            <a:extLst>
              <a:ext uri="{FF2B5EF4-FFF2-40B4-BE49-F238E27FC236}">
                <a16:creationId xmlns:a16="http://schemas.microsoft.com/office/drawing/2014/main" id="{5AE8B924-F7F7-4407-8D0F-7AA943D6E29B}"/>
              </a:ext>
            </a:extLst>
          </p:cNvPr>
          <p:cNvSpPr>
            <a:spLocks noGrp="1"/>
          </p:cNvSpPr>
          <p:nvPr>
            <p:ph idx="1"/>
          </p:nvPr>
        </p:nvSpPr>
        <p:spPr>
          <a:xfrm>
            <a:off x="310896" y="5340096"/>
            <a:ext cx="8558784" cy="786067"/>
          </a:xfrm>
        </p:spPr>
        <p:txBody>
          <a:bodyPr>
            <a:normAutofit fontScale="92500"/>
          </a:bodyPr>
          <a:lstStyle/>
          <a:p>
            <a:pPr marL="101600" lvl="0" indent="0">
              <a:buNone/>
            </a:pPr>
            <a:r>
              <a:rPr lang="en-US" sz="2000" b="1" dirty="0">
                <a:solidFill>
                  <a:srgbClr val="007FA3"/>
                </a:solidFill>
              </a:rPr>
              <a:t>Entity-Relationship data modeling </a:t>
            </a:r>
            <a:r>
              <a:rPr lang="en-US" sz="2000" dirty="0">
                <a:solidFill>
                  <a:srgbClr val="000000"/>
                </a:solidFill>
              </a:rPr>
              <a:t>is covered in Chapter 5, and </a:t>
            </a:r>
            <a:r>
              <a:rPr lang="en-US" sz="2000" b="1" dirty="0">
                <a:solidFill>
                  <a:srgbClr val="007FA3"/>
                </a:solidFill>
              </a:rPr>
              <a:t>data model transformations to database designs</a:t>
            </a:r>
            <a:r>
              <a:rPr lang="en-US" sz="2000" dirty="0">
                <a:solidFill>
                  <a:srgbClr val="000000"/>
                </a:solidFill>
              </a:rPr>
              <a:t> are covered in Chapter 6.</a:t>
            </a:r>
          </a:p>
          <a:p>
            <a:endParaRPr lang="en-US" dirty="0"/>
          </a:p>
        </p:txBody>
      </p:sp>
      <p:pic>
        <p:nvPicPr>
          <p:cNvPr id="5" name="Picture 4">
            <a:extLst>
              <a:ext uri="{FF2B5EF4-FFF2-40B4-BE49-F238E27FC236}">
                <a16:creationId xmlns:a16="http://schemas.microsoft.com/office/drawing/2014/main" id="{66A9324E-AB9C-47D5-8542-7C202A6D3CE0}"/>
              </a:ext>
            </a:extLst>
          </p:cNvPr>
          <p:cNvPicPr>
            <a:picLocks noChangeAspect="1"/>
          </p:cNvPicPr>
          <p:nvPr/>
        </p:nvPicPr>
        <p:blipFill>
          <a:blip r:embed="rId2"/>
          <a:stretch>
            <a:fillRect/>
          </a:stretch>
        </p:blipFill>
        <p:spPr>
          <a:xfrm>
            <a:off x="1572946" y="1455322"/>
            <a:ext cx="5998107" cy="3717802"/>
          </a:xfrm>
          <a:prstGeom prst="rect">
            <a:avLst/>
          </a:prstGeom>
        </p:spPr>
      </p:pic>
    </p:spTree>
    <p:extLst>
      <p:ext uri="{BB962C8B-B14F-4D97-AF65-F5344CB8AC3E}">
        <p14:creationId xmlns:p14="http://schemas.microsoft.com/office/powerpoint/2010/main" val="2759031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18D9-88BC-4138-B342-B5940E6B4BF6}"/>
              </a:ext>
            </a:extLst>
          </p:cNvPr>
          <p:cNvSpPr>
            <a:spLocks noGrp="1"/>
          </p:cNvSpPr>
          <p:nvPr>
            <p:ph type="title"/>
          </p:nvPr>
        </p:nvSpPr>
        <p:spPr/>
        <p:txBody>
          <a:bodyPr>
            <a:normAutofit fontScale="90000"/>
          </a:bodyPr>
          <a:lstStyle/>
          <a:p>
            <a:r>
              <a:rPr lang="en-US" dirty="0"/>
              <a:t>Figure 1-24</a:t>
            </a:r>
            <a:br>
              <a:rPr lang="en-US" sz="3000" dirty="0"/>
            </a:br>
            <a:r>
              <a:rPr lang="en-US" sz="3000" dirty="0"/>
              <a:t>Databases Originating from Database Redesign</a:t>
            </a:r>
            <a:endParaRPr lang="en-US" dirty="0"/>
          </a:p>
        </p:txBody>
      </p:sp>
      <p:pic>
        <p:nvPicPr>
          <p:cNvPr id="5" name="Picture 4">
            <a:extLst>
              <a:ext uri="{FF2B5EF4-FFF2-40B4-BE49-F238E27FC236}">
                <a16:creationId xmlns:a16="http://schemas.microsoft.com/office/drawing/2014/main" id="{BA7C6F83-D5A2-41CB-9FB6-10582B82D8F2}"/>
              </a:ext>
            </a:extLst>
          </p:cNvPr>
          <p:cNvPicPr>
            <a:picLocks noChangeAspect="1"/>
          </p:cNvPicPr>
          <p:nvPr/>
        </p:nvPicPr>
        <p:blipFill>
          <a:blip r:embed="rId2"/>
          <a:stretch>
            <a:fillRect/>
          </a:stretch>
        </p:blipFill>
        <p:spPr>
          <a:xfrm>
            <a:off x="2168035" y="1600200"/>
            <a:ext cx="4807930" cy="4387002"/>
          </a:xfrm>
          <a:prstGeom prst="rect">
            <a:avLst/>
          </a:prstGeom>
        </p:spPr>
      </p:pic>
    </p:spTree>
    <p:extLst>
      <p:ext uri="{BB962C8B-B14F-4D97-AF65-F5344CB8AC3E}">
        <p14:creationId xmlns:p14="http://schemas.microsoft.com/office/powerpoint/2010/main" val="3973749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608C-A115-4DA9-8A5C-E711EF268A0B}"/>
              </a:ext>
            </a:extLst>
          </p:cNvPr>
          <p:cNvSpPr>
            <a:spLocks noGrp="1"/>
          </p:cNvSpPr>
          <p:nvPr>
            <p:ph type="title"/>
          </p:nvPr>
        </p:nvSpPr>
        <p:spPr>
          <a:xfrm>
            <a:off x="457200" y="256033"/>
            <a:ext cx="8229600" cy="1344168"/>
          </a:xfrm>
        </p:spPr>
        <p:txBody>
          <a:bodyPr>
            <a:normAutofit fontScale="90000"/>
          </a:bodyPr>
          <a:lstStyle/>
          <a:p>
            <a:r>
              <a:rPr lang="en-US" dirty="0"/>
              <a:t>Figure 1-25</a:t>
            </a:r>
            <a:br>
              <a:rPr lang="en-US" sz="2800" dirty="0"/>
            </a:br>
            <a:r>
              <a:rPr lang="en-US" sz="2800" dirty="0"/>
              <a:t>Working Domains of Knowledge Workers, Programmers, and Database Administrators</a:t>
            </a:r>
            <a:endParaRPr lang="en-US" dirty="0"/>
          </a:p>
        </p:txBody>
      </p:sp>
      <p:pic>
        <p:nvPicPr>
          <p:cNvPr id="5" name="Picture 4">
            <a:extLst>
              <a:ext uri="{FF2B5EF4-FFF2-40B4-BE49-F238E27FC236}">
                <a16:creationId xmlns:a16="http://schemas.microsoft.com/office/drawing/2014/main" id="{D1BAF36B-58FC-4C91-A5BC-51E6E44E9A5F}"/>
              </a:ext>
            </a:extLst>
          </p:cNvPr>
          <p:cNvPicPr>
            <a:picLocks noChangeAspect="1"/>
          </p:cNvPicPr>
          <p:nvPr/>
        </p:nvPicPr>
        <p:blipFill>
          <a:blip r:embed="rId2"/>
          <a:stretch>
            <a:fillRect/>
          </a:stretch>
        </p:blipFill>
        <p:spPr>
          <a:xfrm>
            <a:off x="580725" y="1698530"/>
            <a:ext cx="7982550" cy="3826173"/>
          </a:xfrm>
          <a:prstGeom prst="rect">
            <a:avLst/>
          </a:prstGeom>
        </p:spPr>
      </p:pic>
    </p:spTree>
    <p:extLst>
      <p:ext uri="{BB962C8B-B14F-4D97-AF65-F5344CB8AC3E}">
        <p14:creationId xmlns:p14="http://schemas.microsoft.com/office/powerpoint/2010/main" val="761811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10C5-7700-406C-9BE0-450C76672B6B}"/>
              </a:ext>
            </a:extLst>
          </p:cNvPr>
          <p:cNvSpPr>
            <a:spLocks noGrp="1"/>
          </p:cNvSpPr>
          <p:nvPr>
            <p:ph type="title"/>
          </p:nvPr>
        </p:nvSpPr>
        <p:spPr/>
        <p:txBody>
          <a:bodyPr>
            <a:normAutofit fontScale="90000"/>
          </a:bodyPr>
          <a:lstStyle/>
          <a:p>
            <a:r>
              <a:rPr lang="en-US" dirty="0"/>
              <a:t>Figure 1-26</a:t>
            </a:r>
            <a:br>
              <a:rPr lang="en-US" dirty="0"/>
            </a:br>
            <a:r>
              <a:rPr lang="en-US" dirty="0"/>
              <a:t>Priorities of What You Need to Know </a:t>
            </a:r>
          </a:p>
        </p:txBody>
      </p:sp>
      <p:graphicFrame>
        <p:nvGraphicFramePr>
          <p:cNvPr id="4" name="Table 3">
            <a:extLst>
              <a:ext uri="{FF2B5EF4-FFF2-40B4-BE49-F238E27FC236}">
                <a16:creationId xmlns:a16="http://schemas.microsoft.com/office/drawing/2014/main" id="{072D13F0-08D3-4C20-AAF2-E380DB292FD0}"/>
              </a:ext>
            </a:extLst>
          </p:cNvPr>
          <p:cNvGraphicFramePr>
            <a:graphicFrameLocks noGrp="1"/>
          </p:cNvGraphicFramePr>
          <p:nvPr>
            <p:extLst>
              <p:ext uri="{D42A27DB-BD31-4B8C-83A1-F6EECF244321}">
                <p14:modId xmlns:p14="http://schemas.microsoft.com/office/powerpoint/2010/main" val="3811700572"/>
              </p:ext>
            </p:extLst>
          </p:nvPr>
        </p:nvGraphicFramePr>
        <p:xfrm>
          <a:off x="946150" y="1320111"/>
          <a:ext cx="7251700" cy="4881880"/>
        </p:xfrm>
        <a:graphic>
          <a:graphicData uri="http://schemas.openxmlformats.org/drawingml/2006/table">
            <a:tbl>
              <a:tblPr firstRow="1" bandRow="1">
                <a:tableStyleId>{40F9630F-82C1-40B7-BC3A-925EFCFF5E92}</a:tableStyleId>
              </a:tblPr>
              <a:tblGrid>
                <a:gridCol w="2622550">
                  <a:extLst>
                    <a:ext uri="{9D8B030D-6E8A-4147-A177-3AD203B41FA5}">
                      <a16:colId xmlns:a16="http://schemas.microsoft.com/office/drawing/2014/main" val="1259961360"/>
                    </a:ext>
                  </a:extLst>
                </a:gridCol>
                <a:gridCol w="1397000">
                  <a:extLst>
                    <a:ext uri="{9D8B030D-6E8A-4147-A177-3AD203B41FA5}">
                      <a16:colId xmlns:a16="http://schemas.microsoft.com/office/drawing/2014/main" val="2010454414"/>
                    </a:ext>
                  </a:extLst>
                </a:gridCol>
                <a:gridCol w="1419225">
                  <a:extLst>
                    <a:ext uri="{9D8B030D-6E8A-4147-A177-3AD203B41FA5}">
                      <a16:colId xmlns:a16="http://schemas.microsoft.com/office/drawing/2014/main" val="1833661648"/>
                    </a:ext>
                  </a:extLst>
                </a:gridCol>
                <a:gridCol w="1812925">
                  <a:extLst>
                    <a:ext uri="{9D8B030D-6E8A-4147-A177-3AD203B41FA5}">
                      <a16:colId xmlns:a16="http://schemas.microsoft.com/office/drawing/2014/main" val="4095513756"/>
                    </a:ext>
                  </a:extLst>
                </a:gridCol>
              </a:tblGrid>
              <a:tr h="370840">
                <a:tc>
                  <a:txBody>
                    <a:bodyPr/>
                    <a:lstStyle/>
                    <a:p>
                      <a:r>
                        <a:rPr lang="en-US" dirty="0"/>
                        <a:t>Topic</a:t>
                      </a:r>
                    </a:p>
                  </a:txBody>
                  <a:tcPr/>
                </a:tc>
                <a:tc>
                  <a:txBody>
                    <a:bodyPr/>
                    <a:lstStyle/>
                    <a:p>
                      <a:r>
                        <a:rPr lang="en-US" dirty="0"/>
                        <a:t>Chapter</a:t>
                      </a:r>
                    </a:p>
                  </a:txBody>
                  <a:tcPr/>
                </a:tc>
                <a:tc>
                  <a:txBody>
                    <a:bodyPr/>
                    <a:lstStyle/>
                    <a:p>
                      <a:r>
                        <a:rPr lang="en-US" dirty="0"/>
                        <a:t>Importance to Database Administrator</a:t>
                      </a:r>
                    </a:p>
                  </a:txBody>
                  <a:tcPr/>
                </a:tc>
                <a:tc>
                  <a:txBody>
                    <a:bodyPr/>
                    <a:lstStyle/>
                    <a:p>
                      <a:r>
                        <a:rPr lang="en-US" dirty="0"/>
                        <a:t>Importance to Knowledge Worker and Programmer</a:t>
                      </a:r>
                    </a:p>
                  </a:txBody>
                  <a:tcPr/>
                </a:tc>
                <a:extLst>
                  <a:ext uri="{0D108BD9-81ED-4DB2-BD59-A6C34878D82A}">
                    <a16:rowId xmlns:a16="http://schemas.microsoft.com/office/drawing/2014/main" val="3055252081"/>
                  </a:ext>
                </a:extLst>
              </a:tr>
              <a:tr h="370840">
                <a:tc>
                  <a:txBody>
                    <a:bodyPr/>
                    <a:lstStyle/>
                    <a:p>
                      <a:r>
                        <a:rPr lang="en-US" dirty="0"/>
                        <a:t>Basic SQL</a:t>
                      </a:r>
                    </a:p>
                  </a:txBody>
                  <a:tcPr/>
                </a:tc>
                <a:tc>
                  <a:txBody>
                    <a:bodyPr/>
                    <a:lstStyle/>
                    <a:p>
                      <a:r>
                        <a:rPr lang="en-US" dirty="0"/>
                        <a:t>Chapter 2</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669547776"/>
                  </a:ext>
                </a:extLst>
              </a:tr>
              <a:tr h="370840">
                <a:tc>
                  <a:txBody>
                    <a:bodyPr/>
                    <a:lstStyle/>
                    <a:p>
                      <a:r>
                        <a:rPr lang="en-US" dirty="0"/>
                        <a:t>The relational database model</a:t>
                      </a:r>
                    </a:p>
                  </a:txBody>
                  <a:tcPr/>
                </a:tc>
                <a:tc>
                  <a:txBody>
                    <a:bodyPr/>
                    <a:lstStyle/>
                    <a:p>
                      <a:r>
                        <a:rPr lang="en-US" dirty="0"/>
                        <a:t>Chapter 3</a:t>
                      </a:r>
                    </a:p>
                  </a:txBody>
                  <a:tcPr/>
                </a:tc>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2788456915"/>
                  </a:ext>
                </a:extLst>
              </a:tr>
              <a:tr h="370840">
                <a:tc>
                  <a:txBody>
                    <a:bodyPr/>
                    <a:lstStyle/>
                    <a:p>
                      <a:r>
                        <a:rPr lang="en-US" dirty="0"/>
                        <a:t>Design via normalization</a:t>
                      </a:r>
                    </a:p>
                  </a:txBody>
                  <a:tcPr/>
                </a:tc>
                <a:tc>
                  <a:txBody>
                    <a:bodyPr/>
                    <a:lstStyle/>
                    <a:p>
                      <a:r>
                        <a:rPr lang="en-US" dirty="0"/>
                        <a:t>Chapter 4</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2518046985"/>
                  </a:ext>
                </a:extLst>
              </a:tr>
              <a:tr h="370840">
                <a:tc>
                  <a:txBody>
                    <a:bodyPr/>
                    <a:lstStyle/>
                    <a:p>
                      <a:r>
                        <a:rPr lang="en-US" dirty="0"/>
                        <a:t>Data models</a:t>
                      </a:r>
                    </a:p>
                  </a:txBody>
                  <a:tcPr/>
                </a:tc>
                <a:tc>
                  <a:txBody>
                    <a:bodyPr/>
                    <a:lstStyle/>
                    <a:p>
                      <a:r>
                        <a:rPr lang="en-US" dirty="0"/>
                        <a:t>Chapter 5</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1385101859"/>
                  </a:ext>
                </a:extLst>
              </a:tr>
              <a:tr h="370840">
                <a:tc>
                  <a:txBody>
                    <a:bodyPr/>
                    <a:lstStyle/>
                    <a:p>
                      <a:r>
                        <a:rPr lang="en-US" dirty="0"/>
                        <a:t>Data model transformation</a:t>
                      </a:r>
                    </a:p>
                  </a:txBody>
                  <a:tcPr/>
                </a:tc>
                <a:tc>
                  <a:txBody>
                    <a:bodyPr/>
                    <a:lstStyle/>
                    <a:p>
                      <a:r>
                        <a:rPr lang="en-US" dirty="0"/>
                        <a:t>Chapter 6</a:t>
                      </a:r>
                    </a:p>
                  </a:txBody>
                  <a:tcPr/>
                </a:tc>
                <a:tc>
                  <a:txBody>
                    <a:bodyPr/>
                    <a:lstStyle/>
                    <a:p>
                      <a:r>
                        <a:rPr lang="en-US" dirty="0"/>
                        <a:t>2</a:t>
                      </a:r>
                    </a:p>
                  </a:txBody>
                  <a:tcPr/>
                </a:tc>
                <a:tc>
                  <a:txBody>
                    <a:bodyPr/>
                    <a:lstStyle/>
                    <a:p>
                      <a:r>
                        <a:rPr lang="en-US" dirty="0"/>
                        <a:t>1</a:t>
                      </a:r>
                    </a:p>
                  </a:txBody>
                  <a:tcPr/>
                </a:tc>
                <a:extLst>
                  <a:ext uri="{0D108BD9-81ED-4DB2-BD59-A6C34878D82A}">
                    <a16:rowId xmlns:a16="http://schemas.microsoft.com/office/drawing/2014/main" val="3140791873"/>
                  </a:ext>
                </a:extLst>
              </a:tr>
              <a:tr h="370840">
                <a:tc>
                  <a:txBody>
                    <a:bodyPr/>
                    <a:lstStyle/>
                    <a:p>
                      <a:r>
                        <a:rPr lang="en-US" dirty="0"/>
                        <a:t>SQL DDL and constraint enforcement</a:t>
                      </a:r>
                    </a:p>
                  </a:txBody>
                  <a:tcPr/>
                </a:tc>
                <a:tc>
                  <a:txBody>
                    <a:bodyPr/>
                    <a:lstStyle/>
                    <a:p>
                      <a:r>
                        <a:rPr lang="en-US" dirty="0"/>
                        <a:t>Chapter 7</a:t>
                      </a:r>
                    </a:p>
                  </a:txBody>
                  <a:tcPr/>
                </a:tc>
                <a:tc>
                  <a:txBody>
                    <a:bodyPr/>
                    <a:lstStyle/>
                    <a:p>
                      <a:r>
                        <a:rPr lang="en-US" dirty="0"/>
                        <a:t>3</a:t>
                      </a:r>
                    </a:p>
                  </a:txBody>
                  <a:tcPr/>
                </a:tc>
                <a:tc>
                  <a:txBody>
                    <a:bodyPr/>
                    <a:lstStyle/>
                    <a:p>
                      <a:r>
                        <a:rPr lang="en-US" dirty="0"/>
                        <a:t>1</a:t>
                      </a:r>
                    </a:p>
                  </a:txBody>
                  <a:tcPr/>
                </a:tc>
                <a:extLst>
                  <a:ext uri="{0D108BD9-81ED-4DB2-BD59-A6C34878D82A}">
                    <a16:rowId xmlns:a16="http://schemas.microsoft.com/office/drawing/2014/main" val="781049589"/>
                  </a:ext>
                </a:extLst>
              </a:tr>
              <a:tr h="370840">
                <a:tc>
                  <a:txBody>
                    <a:bodyPr/>
                    <a:lstStyle/>
                    <a:p>
                      <a:r>
                        <a:rPr lang="en-US" dirty="0"/>
                        <a:t>Database redesign</a:t>
                      </a:r>
                    </a:p>
                  </a:txBody>
                  <a:tcPr/>
                </a:tc>
                <a:tc>
                  <a:txBody>
                    <a:bodyPr/>
                    <a:lstStyle/>
                    <a:p>
                      <a:r>
                        <a:rPr lang="en-US" dirty="0"/>
                        <a:t>Chapter 8</a:t>
                      </a:r>
                    </a:p>
                  </a:txBody>
                  <a:tcPr/>
                </a:tc>
                <a:tc>
                  <a:txBody>
                    <a:bodyPr/>
                    <a:lstStyle/>
                    <a:p>
                      <a:r>
                        <a:rPr lang="en-US" dirty="0"/>
                        <a:t>3</a:t>
                      </a:r>
                    </a:p>
                  </a:txBody>
                  <a:tcPr/>
                </a:tc>
                <a:tc>
                  <a:txBody>
                    <a:bodyPr/>
                    <a:lstStyle/>
                    <a:p>
                      <a:r>
                        <a:rPr lang="en-US" dirty="0"/>
                        <a:t>1</a:t>
                      </a:r>
                    </a:p>
                  </a:txBody>
                  <a:tcPr/>
                </a:tc>
                <a:extLst>
                  <a:ext uri="{0D108BD9-81ED-4DB2-BD59-A6C34878D82A}">
                    <a16:rowId xmlns:a16="http://schemas.microsoft.com/office/drawing/2014/main" val="1156387311"/>
                  </a:ext>
                </a:extLst>
              </a:tr>
              <a:tr h="370840">
                <a:tc>
                  <a:txBody>
                    <a:bodyPr/>
                    <a:lstStyle/>
                    <a:p>
                      <a:r>
                        <a:rPr lang="en-US" dirty="0"/>
                        <a:t>Database administration</a:t>
                      </a:r>
                    </a:p>
                  </a:txBody>
                  <a:tcPr/>
                </a:tc>
                <a:tc>
                  <a:txBody>
                    <a:bodyPr/>
                    <a:lstStyle/>
                    <a:p>
                      <a:r>
                        <a:rPr lang="en-US" dirty="0"/>
                        <a:t>Chapter 9</a:t>
                      </a:r>
                    </a:p>
                  </a:txBody>
                  <a:tcPr/>
                </a:tc>
                <a:tc>
                  <a:txBody>
                    <a:bodyPr/>
                    <a:lstStyle/>
                    <a:p>
                      <a:r>
                        <a:rPr lang="en-US" dirty="0"/>
                        <a:t>3</a:t>
                      </a:r>
                    </a:p>
                  </a:txBody>
                  <a:tcPr/>
                </a:tc>
                <a:tc>
                  <a:txBody>
                    <a:bodyPr/>
                    <a:lstStyle/>
                    <a:p>
                      <a:r>
                        <a:rPr lang="en-US" dirty="0"/>
                        <a:t>1</a:t>
                      </a:r>
                    </a:p>
                  </a:txBody>
                  <a:tcPr/>
                </a:tc>
                <a:extLst>
                  <a:ext uri="{0D108BD9-81ED-4DB2-BD59-A6C34878D82A}">
                    <a16:rowId xmlns:a16="http://schemas.microsoft.com/office/drawing/2014/main" val="976305533"/>
                  </a:ext>
                </a:extLst>
              </a:tr>
              <a:tr h="370840">
                <a:tc>
                  <a:txBody>
                    <a:bodyPr/>
                    <a:lstStyle/>
                    <a:p>
                      <a:r>
                        <a:rPr lang="en-US" dirty="0"/>
                        <a:t>SQL Server, Oracle, MySQL specifics</a:t>
                      </a:r>
                    </a:p>
                  </a:txBody>
                  <a:tcPr/>
                </a:tc>
                <a:tc>
                  <a:txBody>
                    <a:bodyPr/>
                    <a:lstStyle/>
                    <a:p>
                      <a:r>
                        <a:rPr lang="en-US" dirty="0"/>
                        <a:t>Chapters 10, 10A, 10B, 10C</a:t>
                      </a:r>
                    </a:p>
                  </a:txBody>
                  <a:tcPr/>
                </a:tc>
                <a:tc>
                  <a:txBody>
                    <a:bodyPr/>
                    <a:lstStyle/>
                    <a:p>
                      <a:r>
                        <a:rPr lang="en-US" dirty="0"/>
                        <a:t>3</a:t>
                      </a:r>
                    </a:p>
                  </a:txBody>
                  <a:tcPr/>
                </a:tc>
                <a:tc>
                  <a:txBody>
                    <a:bodyPr/>
                    <a:lstStyle/>
                    <a:p>
                      <a:r>
                        <a:rPr lang="en-US" dirty="0"/>
                        <a:t>1</a:t>
                      </a:r>
                    </a:p>
                  </a:txBody>
                  <a:tcPr/>
                </a:tc>
                <a:extLst>
                  <a:ext uri="{0D108BD9-81ED-4DB2-BD59-A6C34878D82A}">
                    <a16:rowId xmlns:a16="http://schemas.microsoft.com/office/drawing/2014/main" val="3121588465"/>
                  </a:ext>
                </a:extLst>
              </a:tr>
              <a:tr h="370840">
                <a:tc>
                  <a:txBody>
                    <a:bodyPr/>
                    <a:lstStyle/>
                    <a:p>
                      <a:r>
                        <a:rPr lang="en-US" dirty="0"/>
                        <a:t>Database application technology</a:t>
                      </a:r>
                    </a:p>
                  </a:txBody>
                  <a:tcPr/>
                </a:tc>
                <a:tc>
                  <a:txBody>
                    <a:bodyPr/>
                    <a:lstStyle/>
                    <a:p>
                      <a:r>
                        <a:rPr lang="en-US" dirty="0"/>
                        <a:t>Chapters 11, 12</a:t>
                      </a:r>
                    </a:p>
                  </a:txBody>
                  <a:tcPr/>
                </a:tc>
                <a:tc>
                  <a:txBody>
                    <a:bodyPr/>
                    <a:lstStyle/>
                    <a:p>
                      <a:r>
                        <a:rPr lang="en-US" dirty="0"/>
                        <a:t>1</a:t>
                      </a:r>
                    </a:p>
                  </a:txBody>
                  <a:tcPr/>
                </a:tc>
                <a:tc>
                  <a:txBody>
                    <a:bodyPr/>
                    <a:lstStyle/>
                    <a:p>
                      <a:r>
                        <a:rPr lang="en-US" dirty="0"/>
                        <a:t>3</a:t>
                      </a:r>
                    </a:p>
                  </a:txBody>
                  <a:tcPr/>
                </a:tc>
                <a:extLst>
                  <a:ext uri="{0D108BD9-81ED-4DB2-BD59-A6C34878D82A}">
                    <a16:rowId xmlns:a16="http://schemas.microsoft.com/office/drawing/2014/main" val="2826414808"/>
                  </a:ext>
                </a:extLst>
              </a:tr>
            </a:tbl>
          </a:graphicData>
        </a:graphic>
      </p:graphicFrame>
    </p:spTree>
    <p:extLst>
      <p:ext uri="{BB962C8B-B14F-4D97-AF65-F5344CB8AC3E}">
        <p14:creationId xmlns:p14="http://schemas.microsoft.com/office/powerpoint/2010/main" val="802634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F777-2F06-4BAF-B1AC-F48C6FB9BBE0}"/>
              </a:ext>
            </a:extLst>
          </p:cNvPr>
          <p:cNvSpPr>
            <a:spLocks noGrp="1"/>
          </p:cNvSpPr>
          <p:nvPr>
            <p:ph type="title"/>
          </p:nvPr>
        </p:nvSpPr>
        <p:spPr/>
        <p:txBody>
          <a:bodyPr/>
          <a:lstStyle/>
          <a:p>
            <a:r>
              <a:rPr lang="en-US" dirty="0"/>
              <a:t>Figure 1-27</a:t>
            </a:r>
            <a:br>
              <a:rPr lang="en-US" dirty="0"/>
            </a:br>
            <a:r>
              <a:rPr lang="en-US" dirty="0"/>
              <a:t>Database History (1 of 2)</a:t>
            </a:r>
          </a:p>
        </p:txBody>
      </p:sp>
      <p:graphicFrame>
        <p:nvGraphicFramePr>
          <p:cNvPr id="5" name="Table 4">
            <a:extLst>
              <a:ext uri="{FF2B5EF4-FFF2-40B4-BE49-F238E27FC236}">
                <a16:creationId xmlns:a16="http://schemas.microsoft.com/office/drawing/2014/main" id="{54554B7C-A085-48A4-A427-2B865ED62FDD}"/>
              </a:ext>
            </a:extLst>
          </p:cNvPr>
          <p:cNvGraphicFramePr>
            <a:graphicFrameLocks noGrp="1"/>
          </p:cNvGraphicFramePr>
          <p:nvPr>
            <p:extLst>
              <p:ext uri="{D42A27DB-BD31-4B8C-83A1-F6EECF244321}">
                <p14:modId xmlns:p14="http://schemas.microsoft.com/office/powerpoint/2010/main" val="1287375930"/>
              </p:ext>
            </p:extLst>
          </p:nvPr>
        </p:nvGraphicFramePr>
        <p:xfrm>
          <a:off x="755650" y="1549400"/>
          <a:ext cx="7237729" cy="4455160"/>
        </p:xfrm>
        <a:graphic>
          <a:graphicData uri="http://schemas.openxmlformats.org/drawingml/2006/table">
            <a:tbl>
              <a:tblPr firstRow="1" bandRow="1">
                <a:tableStyleId>{40F9630F-82C1-40B7-BC3A-925EFCFF5E92}</a:tableStyleId>
              </a:tblPr>
              <a:tblGrid>
                <a:gridCol w="1365250">
                  <a:extLst>
                    <a:ext uri="{9D8B030D-6E8A-4147-A177-3AD203B41FA5}">
                      <a16:colId xmlns:a16="http://schemas.microsoft.com/office/drawing/2014/main" val="2678573524"/>
                    </a:ext>
                  </a:extLst>
                </a:gridCol>
                <a:gridCol w="1160780">
                  <a:extLst>
                    <a:ext uri="{9D8B030D-6E8A-4147-A177-3AD203B41FA5}">
                      <a16:colId xmlns:a16="http://schemas.microsoft.com/office/drawing/2014/main" val="2964848291"/>
                    </a:ext>
                  </a:extLst>
                </a:gridCol>
                <a:gridCol w="2065020">
                  <a:extLst>
                    <a:ext uri="{9D8B030D-6E8A-4147-A177-3AD203B41FA5}">
                      <a16:colId xmlns:a16="http://schemas.microsoft.com/office/drawing/2014/main" val="4197226639"/>
                    </a:ext>
                  </a:extLst>
                </a:gridCol>
                <a:gridCol w="2646679">
                  <a:extLst>
                    <a:ext uri="{9D8B030D-6E8A-4147-A177-3AD203B41FA5}">
                      <a16:colId xmlns:a16="http://schemas.microsoft.com/office/drawing/2014/main" val="457897358"/>
                    </a:ext>
                  </a:extLst>
                </a:gridCol>
              </a:tblGrid>
              <a:tr h="512502">
                <a:tc>
                  <a:txBody>
                    <a:bodyPr/>
                    <a:lstStyle/>
                    <a:p>
                      <a:r>
                        <a:rPr lang="en-US" dirty="0"/>
                        <a:t>Era</a:t>
                      </a:r>
                    </a:p>
                  </a:txBody>
                  <a:tcPr/>
                </a:tc>
                <a:tc>
                  <a:txBody>
                    <a:bodyPr/>
                    <a:lstStyle/>
                    <a:p>
                      <a:r>
                        <a:rPr lang="en-US" dirty="0"/>
                        <a:t>Years</a:t>
                      </a:r>
                    </a:p>
                  </a:txBody>
                  <a:tcPr/>
                </a:tc>
                <a:tc>
                  <a:txBody>
                    <a:bodyPr/>
                    <a:lstStyle/>
                    <a:p>
                      <a:r>
                        <a:rPr lang="en-US" dirty="0"/>
                        <a:t>Important Products</a:t>
                      </a:r>
                    </a:p>
                  </a:txBody>
                  <a:tcPr/>
                </a:tc>
                <a:tc>
                  <a:txBody>
                    <a:bodyPr/>
                    <a:lstStyle/>
                    <a:p>
                      <a:r>
                        <a:rPr lang="en-US" dirty="0"/>
                        <a:t>Remarks</a:t>
                      </a:r>
                    </a:p>
                  </a:txBody>
                  <a:tcPr/>
                </a:tc>
                <a:extLst>
                  <a:ext uri="{0D108BD9-81ED-4DB2-BD59-A6C34878D82A}">
                    <a16:rowId xmlns:a16="http://schemas.microsoft.com/office/drawing/2014/main" val="4214227190"/>
                  </a:ext>
                </a:extLst>
              </a:tr>
              <a:tr h="833698">
                <a:tc>
                  <a:txBody>
                    <a:bodyPr/>
                    <a:lstStyle/>
                    <a:p>
                      <a:r>
                        <a:rPr lang="en-US" sz="1200" dirty="0"/>
                        <a:t>Predatabase</a:t>
                      </a:r>
                    </a:p>
                  </a:txBody>
                  <a:tcPr/>
                </a:tc>
                <a:tc>
                  <a:txBody>
                    <a:bodyPr/>
                    <a:lstStyle/>
                    <a:p>
                      <a:r>
                        <a:rPr lang="en-US" sz="1200" dirty="0"/>
                        <a:t>Before 1970</a:t>
                      </a:r>
                    </a:p>
                  </a:txBody>
                  <a:tcPr/>
                </a:tc>
                <a:tc>
                  <a:txBody>
                    <a:bodyPr/>
                    <a:lstStyle/>
                    <a:p>
                      <a:r>
                        <a:rPr lang="en-US" sz="1200" dirty="0"/>
                        <a:t>File Managers</a:t>
                      </a:r>
                    </a:p>
                  </a:txBody>
                  <a:tcPr/>
                </a:tc>
                <a:tc>
                  <a:txBody>
                    <a:bodyPr/>
                    <a:lstStyle/>
                    <a:p>
                      <a:r>
                        <a:rPr lang="en-US" sz="1200" dirty="0"/>
                        <a:t>All data were stored in separate files. Data integration was very difficult. File storage space was expensive and limited.</a:t>
                      </a:r>
                    </a:p>
                  </a:txBody>
                  <a:tcPr/>
                </a:tc>
                <a:extLst>
                  <a:ext uri="{0D108BD9-81ED-4DB2-BD59-A6C34878D82A}">
                    <a16:rowId xmlns:a16="http://schemas.microsoft.com/office/drawing/2014/main" val="1459557182"/>
                  </a:ext>
                </a:extLst>
              </a:tr>
              <a:tr h="623543">
                <a:tc>
                  <a:txBody>
                    <a:bodyPr/>
                    <a:lstStyle/>
                    <a:p>
                      <a:r>
                        <a:rPr lang="en-US" sz="1200" dirty="0"/>
                        <a:t>Early Database</a:t>
                      </a:r>
                    </a:p>
                  </a:txBody>
                  <a:tcPr/>
                </a:tc>
                <a:tc>
                  <a:txBody>
                    <a:bodyPr/>
                    <a:lstStyle/>
                    <a:p>
                      <a:r>
                        <a:rPr lang="en-US" sz="1200" dirty="0"/>
                        <a:t>1970-1980</a:t>
                      </a:r>
                    </a:p>
                  </a:txBody>
                  <a:tcPr/>
                </a:tc>
                <a:tc>
                  <a:txBody>
                    <a:bodyPr/>
                    <a:lstStyle/>
                    <a:p>
                      <a:r>
                        <a:rPr lang="en-US" sz="1200" dirty="0"/>
                        <a:t>ADABAS, System2000, Total, IDMS, IMS</a:t>
                      </a:r>
                    </a:p>
                  </a:txBody>
                  <a:tcPr/>
                </a:tc>
                <a:tc>
                  <a:txBody>
                    <a:bodyPr/>
                    <a:lstStyle/>
                    <a:p>
                      <a:r>
                        <a:rPr lang="en-US" sz="1200" dirty="0"/>
                        <a:t>First products to provide related tables. CODASYL DBTG and hierarchical data models (DL/I) were prevalent.</a:t>
                      </a:r>
                    </a:p>
                  </a:txBody>
                  <a:tcPr/>
                </a:tc>
                <a:extLst>
                  <a:ext uri="{0D108BD9-81ED-4DB2-BD59-A6C34878D82A}">
                    <a16:rowId xmlns:a16="http://schemas.microsoft.com/office/drawing/2014/main" val="4090842188"/>
                  </a:ext>
                </a:extLst>
              </a:tr>
              <a:tr h="623543">
                <a:tc>
                  <a:txBody>
                    <a:bodyPr/>
                    <a:lstStyle/>
                    <a:p>
                      <a:r>
                        <a:rPr lang="en-US" sz="1200" dirty="0"/>
                        <a:t>Emergence of relational model</a:t>
                      </a:r>
                    </a:p>
                  </a:txBody>
                  <a:tcPr/>
                </a:tc>
                <a:tc>
                  <a:txBody>
                    <a:bodyPr/>
                    <a:lstStyle/>
                    <a:p>
                      <a:r>
                        <a:rPr lang="en-US" sz="1200" dirty="0"/>
                        <a:t>1978-1985</a:t>
                      </a:r>
                    </a:p>
                  </a:txBody>
                  <a:tcPr/>
                </a:tc>
                <a:tc>
                  <a:txBody>
                    <a:bodyPr/>
                    <a:lstStyle/>
                    <a:p>
                      <a:r>
                        <a:rPr lang="en-US" sz="1200" dirty="0"/>
                        <a:t>DB2, Oracle Database, Ingres</a:t>
                      </a:r>
                    </a:p>
                  </a:txBody>
                  <a:tcPr/>
                </a:tc>
                <a:tc>
                  <a:txBody>
                    <a:bodyPr/>
                    <a:lstStyle/>
                    <a:p>
                      <a:r>
                        <a:rPr lang="en-US" sz="1200" dirty="0"/>
                        <a:t>Early relational DBMS products had substantial inertia to overcome.  In time, the advantages weighed out.</a:t>
                      </a:r>
                    </a:p>
                  </a:txBody>
                  <a:tcPr/>
                </a:tc>
                <a:extLst>
                  <a:ext uri="{0D108BD9-81ED-4DB2-BD59-A6C34878D82A}">
                    <a16:rowId xmlns:a16="http://schemas.microsoft.com/office/drawing/2014/main" val="3059208338"/>
                  </a:ext>
                </a:extLst>
              </a:tr>
              <a:tr h="623543">
                <a:tc>
                  <a:txBody>
                    <a:bodyPr/>
                    <a:lstStyle/>
                    <a:p>
                      <a:r>
                        <a:rPr lang="en-US" sz="1200" dirty="0"/>
                        <a:t>Microcomputer DBMS products</a:t>
                      </a:r>
                    </a:p>
                  </a:txBody>
                  <a:tcPr/>
                </a:tc>
                <a:tc>
                  <a:txBody>
                    <a:bodyPr/>
                    <a:lstStyle/>
                    <a:p>
                      <a:r>
                        <a:rPr lang="en-US" sz="1200" dirty="0"/>
                        <a:t>1982-1992+</a:t>
                      </a:r>
                    </a:p>
                  </a:txBody>
                  <a:tcPr/>
                </a:tc>
                <a:tc>
                  <a:txBody>
                    <a:bodyPr/>
                    <a:lstStyle/>
                    <a:p>
                      <a:r>
                        <a:rPr lang="en-US" sz="1200" dirty="0"/>
                        <a:t>dBase-II, R:base, Paradox, Microsoft Access</a:t>
                      </a:r>
                    </a:p>
                  </a:txBody>
                  <a:tcPr/>
                </a:tc>
                <a:tc>
                  <a:txBody>
                    <a:bodyPr/>
                    <a:lstStyle/>
                    <a:p>
                      <a:r>
                        <a:rPr lang="en-US" sz="1200" dirty="0"/>
                        <a:t>Amazing! A database on a micro.  All micro DBMS products were eliminated by Microsoft Access in the early 1990s.</a:t>
                      </a:r>
                    </a:p>
                  </a:txBody>
                  <a:tcPr/>
                </a:tc>
                <a:extLst>
                  <a:ext uri="{0D108BD9-81ED-4DB2-BD59-A6C34878D82A}">
                    <a16:rowId xmlns:a16="http://schemas.microsoft.com/office/drawing/2014/main" val="1646226377"/>
                  </a:ext>
                </a:extLst>
              </a:tr>
              <a:tr h="623543">
                <a:tc>
                  <a:txBody>
                    <a:bodyPr/>
                    <a:lstStyle/>
                    <a:p>
                      <a:r>
                        <a:rPr lang="en-US" sz="1200" dirty="0"/>
                        <a:t>Object-oriented DBMS</a:t>
                      </a:r>
                    </a:p>
                  </a:txBody>
                  <a:tcPr/>
                </a:tc>
                <a:tc>
                  <a:txBody>
                    <a:bodyPr/>
                    <a:lstStyle/>
                    <a:p>
                      <a:r>
                        <a:rPr lang="en-US" sz="1200" dirty="0"/>
                        <a:t>1985-2000</a:t>
                      </a:r>
                    </a:p>
                  </a:txBody>
                  <a:tcPr/>
                </a:tc>
                <a:tc>
                  <a:txBody>
                    <a:bodyPr/>
                    <a:lstStyle/>
                    <a:p>
                      <a:r>
                        <a:rPr lang="en-US" sz="1200" dirty="0"/>
                        <a:t>Oracle ODBMS, Gemstone, O2, Versant</a:t>
                      </a:r>
                    </a:p>
                  </a:txBody>
                  <a:tcPr/>
                </a:tc>
                <a:tc>
                  <a:txBody>
                    <a:bodyPr/>
                    <a:lstStyle/>
                    <a:p>
                      <a:r>
                        <a:rPr lang="en-US" sz="1200" dirty="0"/>
                        <a:t>Never caught on. Required relational database to be converted.  Too much work for perceived benefit.</a:t>
                      </a:r>
                    </a:p>
                  </a:txBody>
                  <a:tcPr/>
                </a:tc>
                <a:extLst>
                  <a:ext uri="{0D108BD9-81ED-4DB2-BD59-A6C34878D82A}">
                    <a16:rowId xmlns:a16="http://schemas.microsoft.com/office/drawing/2014/main" val="1577599645"/>
                  </a:ext>
                </a:extLst>
              </a:tr>
            </a:tbl>
          </a:graphicData>
        </a:graphic>
      </p:graphicFrame>
    </p:spTree>
    <p:extLst>
      <p:ext uri="{BB962C8B-B14F-4D97-AF65-F5344CB8AC3E}">
        <p14:creationId xmlns:p14="http://schemas.microsoft.com/office/powerpoint/2010/main" val="1267025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504C-439A-41CA-8AD2-B55FD29D20C8}"/>
              </a:ext>
            </a:extLst>
          </p:cNvPr>
          <p:cNvSpPr>
            <a:spLocks noGrp="1"/>
          </p:cNvSpPr>
          <p:nvPr>
            <p:ph type="title"/>
          </p:nvPr>
        </p:nvSpPr>
        <p:spPr/>
        <p:txBody>
          <a:bodyPr/>
          <a:lstStyle/>
          <a:p>
            <a:r>
              <a:rPr lang="en-US" dirty="0"/>
              <a:t>Figure 1-27</a:t>
            </a:r>
            <a:br>
              <a:rPr lang="en-US" dirty="0"/>
            </a:br>
            <a:r>
              <a:rPr lang="en-US" dirty="0"/>
              <a:t>Database History (2 of 2)</a:t>
            </a:r>
          </a:p>
        </p:txBody>
      </p:sp>
      <p:graphicFrame>
        <p:nvGraphicFramePr>
          <p:cNvPr id="4" name="Table 3">
            <a:extLst>
              <a:ext uri="{FF2B5EF4-FFF2-40B4-BE49-F238E27FC236}">
                <a16:creationId xmlns:a16="http://schemas.microsoft.com/office/drawing/2014/main" id="{BD71BB60-DC66-4088-A5DA-45D13D9A088B}"/>
              </a:ext>
            </a:extLst>
          </p:cNvPr>
          <p:cNvGraphicFramePr>
            <a:graphicFrameLocks noGrp="1"/>
          </p:cNvGraphicFramePr>
          <p:nvPr>
            <p:extLst>
              <p:ext uri="{D42A27DB-BD31-4B8C-83A1-F6EECF244321}">
                <p14:modId xmlns:p14="http://schemas.microsoft.com/office/powerpoint/2010/main" val="221277770"/>
              </p:ext>
            </p:extLst>
          </p:nvPr>
        </p:nvGraphicFramePr>
        <p:xfrm>
          <a:off x="457200" y="1447800"/>
          <a:ext cx="8077201" cy="4663440"/>
        </p:xfrm>
        <a:graphic>
          <a:graphicData uri="http://schemas.openxmlformats.org/drawingml/2006/table">
            <a:tbl>
              <a:tblPr firstRow="1" bandRow="1">
                <a:tableStyleId>{40F9630F-82C1-40B7-BC3A-925EFCFF5E92}</a:tableStyleId>
              </a:tblPr>
              <a:tblGrid>
                <a:gridCol w="1449581">
                  <a:extLst>
                    <a:ext uri="{9D8B030D-6E8A-4147-A177-3AD203B41FA5}">
                      <a16:colId xmlns:a16="http://schemas.microsoft.com/office/drawing/2014/main" val="676712185"/>
                    </a:ext>
                  </a:extLst>
                </a:gridCol>
                <a:gridCol w="1348448">
                  <a:extLst>
                    <a:ext uri="{9D8B030D-6E8A-4147-A177-3AD203B41FA5}">
                      <a16:colId xmlns:a16="http://schemas.microsoft.com/office/drawing/2014/main" val="3321902961"/>
                    </a:ext>
                  </a:extLst>
                </a:gridCol>
                <a:gridCol w="2022671">
                  <a:extLst>
                    <a:ext uri="{9D8B030D-6E8A-4147-A177-3AD203B41FA5}">
                      <a16:colId xmlns:a16="http://schemas.microsoft.com/office/drawing/2014/main" val="1457890920"/>
                    </a:ext>
                  </a:extLst>
                </a:gridCol>
                <a:gridCol w="3256501">
                  <a:extLst>
                    <a:ext uri="{9D8B030D-6E8A-4147-A177-3AD203B41FA5}">
                      <a16:colId xmlns:a16="http://schemas.microsoft.com/office/drawing/2014/main" val="1552073646"/>
                    </a:ext>
                  </a:extLst>
                </a:gridCol>
              </a:tblGrid>
              <a:tr h="381000">
                <a:tc>
                  <a:txBody>
                    <a:bodyPr/>
                    <a:lstStyle/>
                    <a:p>
                      <a:r>
                        <a:rPr lang="en-US" dirty="0"/>
                        <a:t>Era</a:t>
                      </a:r>
                    </a:p>
                  </a:txBody>
                  <a:tcPr/>
                </a:tc>
                <a:tc>
                  <a:txBody>
                    <a:bodyPr/>
                    <a:lstStyle/>
                    <a:p>
                      <a:r>
                        <a:rPr lang="en-US" dirty="0"/>
                        <a:t>Years</a:t>
                      </a:r>
                    </a:p>
                  </a:txBody>
                  <a:tcPr/>
                </a:tc>
                <a:tc>
                  <a:txBody>
                    <a:bodyPr/>
                    <a:lstStyle/>
                    <a:p>
                      <a:r>
                        <a:rPr lang="en-US" dirty="0"/>
                        <a:t>Important Products</a:t>
                      </a:r>
                    </a:p>
                  </a:txBody>
                  <a:tcPr/>
                </a:tc>
                <a:tc>
                  <a:txBody>
                    <a:bodyPr/>
                    <a:lstStyle/>
                    <a:p>
                      <a:r>
                        <a:rPr lang="en-US" dirty="0"/>
                        <a:t>Remarks</a:t>
                      </a:r>
                    </a:p>
                  </a:txBody>
                  <a:tcPr/>
                </a:tc>
                <a:extLst>
                  <a:ext uri="{0D108BD9-81ED-4DB2-BD59-A6C34878D82A}">
                    <a16:rowId xmlns:a16="http://schemas.microsoft.com/office/drawing/2014/main" val="231219304"/>
                  </a:ext>
                </a:extLst>
              </a:tr>
              <a:tr h="716280">
                <a:tc>
                  <a:txBody>
                    <a:bodyPr/>
                    <a:lstStyle/>
                    <a:p>
                      <a:r>
                        <a:rPr lang="en-US" sz="1200" dirty="0"/>
                        <a:t>Web Databases</a:t>
                      </a:r>
                    </a:p>
                  </a:txBody>
                  <a:tcPr/>
                </a:tc>
                <a:tc>
                  <a:txBody>
                    <a:bodyPr/>
                    <a:lstStyle/>
                    <a:p>
                      <a:r>
                        <a:rPr lang="en-US" sz="1200" dirty="0"/>
                        <a:t>1995-Present</a:t>
                      </a:r>
                    </a:p>
                  </a:txBody>
                  <a:tcPr/>
                </a:tc>
                <a:tc>
                  <a:txBody>
                    <a:bodyPr/>
                    <a:lstStyle/>
                    <a:p>
                      <a:r>
                        <a:rPr lang="en-US" sz="1200" dirty="0"/>
                        <a:t>IIS, Apache, PHP, ASP.NET, and Java</a:t>
                      </a:r>
                    </a:p>
                  </a:txBody>
                  <a:tcPr/>
                </a:tc>
                <a:tc>
                  <a:txBody>
                    <a:bodyPr/>
                    <a:lstStyle/>
                    <a:p>
                      <a:r>
                        <a:rPr lang="en-US" sz="1200" dirty="0"/>
                        <a:t>Stateless characteristic of HTTP was a problem at first. Early applications were simple one-stage transactions. Later, more complex logic developed.</a:t>
                      </a:r>
                    </a:p>
                  </a:txBody>
                  <a:tcPr/>
                </a:tc>
                <a:extLst>
                  <a:ext uri="{0D108BD9-81ED-4DB2-BD59-A6C34878D82A}">
                    <a16:rowId xmlns:a16="http://schemas.microsoft.com/office/drawing/2014/main" val="4094430059"/>
                  </a:ext>
                </a:extLst>
              </a:tr>
              <a:tr h="716280">
                <a:tc>
                  <a:txBody>
                    <a:bodyPr/>
                    <a:lstStyle/>
                    <a:p>
                      <a:r>
                        <a:rPr lang="en-US" sz="1200" dirty="0"/>
                        <a:t>Open source DBMS products</a:t>
                      </a:r>
                    </a:p>
                  </a:txBody>
                  <a:tcPr/>
                </a:tc>
                <a:tc>
                  <a:txBody>
                    <a:bodyPr/>
                    <a:lstStyle/>
                    <a:p>
                      <a:r>
                        <a:rPr lang="en-US" sz="1200" dirty="0"/>
                        <a:t>1995-Present</a:t>
                      </a:r>
                    </a:p>
                  </a:txBody>
                  <a:tcPr/>
                </a:tc>
                <a:tc>
                  <a:txBody>
                    <a:bodyPr/>
                    <a:lstStyle/>
                    <a:p>
                      <a:r>
                        <a:rPr lang="en-US" sz="1200" dirty="0"/>
                        <a:t>MySQL, PostgresQL, and other products</a:t>
                      </a:r>
                    </a:p>
                  </a:txBody>
                  <a:tcPr/>
                </a:tc>
                <a:tc>
                  <a:txBody>
                    <a:bodyPr/>
                    <a:lstStyle/>
                    <a:p>
                      <a:r>
                        <a:rPr lang="en-US" sz="1200" dirty="0"/>
                        <a:t>Open source DBMS products provide much of the functionality and features of commercial DBMS products at reduced cost.</a:t>
                      </a:r>
                    </a:p>
                  </a:txBody>
                  <a:tcPr/>
                </a:tc>
                <a:extLst>
                  <a:ext uri="{0D108BD9-81ED-4DB2-BD59-A6C34878D82A}">
                    <a16:rowId xmlns:a16="http://schemas.microsoft.com/office/drawing/2014/main" val="3042132361"/>
                  </a:ext>
                </a:extLst>
              </a:tr>
              <a:tr h="716280">
                <a:tc>
                  <a:txBody>
                    <a:bodyPr/>
                    <a:lstStyle/>
                    <a:p>
                      <a:r>
                        <a:rPr lang="en-US" sz="1200" dirty="0"/>
                        <a:t>XML, and Web services</a:t>
                      </a:r>
                    </a:p>
                  </a:txBody>
                  <a:tcPr/>
                </a:tc>
                <a:tc>
                  <a:txBody>
                    <a:bodyPr/>
                    <a:lstStyle/>
                    <a:p>
                      <a:r>
                        <a:rPr lang="en-US" sz="1200" dirty="0"/>
                        <a:t>1998-Present</a:t>
                      </a:r>
                    </a:p>
                  </a:txBody>
                  <a:tcPr/>
                </a:tc>
                <a:tc>
                  <a:txBody>
                    <a:bodyPr/>
                    <a:lstStyle/>
                    <a:p>
                      <a:r>
                        <a:rPr lang="en-US" sz="1200" dirty="0"/>
                        <a:t>XML, SOAP, WSDL, UDDI, and other standards</a:t>
                      </a:r>
                    </a:p>
                  </a:txBody>
                  <a:tcPr/>
                </a:tc>
                <a:tc>
                  <a:txBody>
                    <a:bodyPr/>
                    <a:lstStyle/>
                    <a:p>
                      <a:r>
                        <a:rPr lang="en-US" sz="1200" dirty="0"/>
                        <a:t>XML provides tremendous benefits to Web-based database applications. Very important today. May replace relational databases during your career. See Chapter 11 and Appendix I.</a:t>
                      </a:r>
                    </a:p>
                  </a:txBody>
                  <a:tcPr/>
                </a:tc>
                <a:extLst>
                  <a:ext uri="{0D108BD9-81ED-4DB2-BD59-A6C34878D82A}">
                    <a16:rowId xmlns:a16="http://schemas.microsoft.com/office/drawing/2014/main" val="2615092479"/>
                  </a:ext>
                </a:extLst>
              </a:tr>
              <a:tr h="716280">
                <a:tc>
                  <a:txBody>
                    <a:bodyPr/>
                    <a:lstStyle/>
                    <a:p>
                      <a:r>
                        <a:rPr lang="en-US" sz="1200" dirty="0"/>
                        <a:t>Big Data and the NoSQL movement</a:t>
                      </a:r>
                    </a:p>
                  </a:txBody>
                  <a:tcPr/>
                </a:tc>
                <a:tc>
                  <a:txBody>
                    <a:bodyPr/>
                    <a:lstStyle/>
                    <a:p>
                      <a:r>
                        <a:rPr lang="en-US" sz="1200" dirty="0"/>
                        <a:t>2009-present</a:t>
                      </a:r>
                    </a:p>
                  </a:txBody>
                  <a:tcPr/>
                </a:tc>
                <a:tc>
                  <a:txBody>
                    <a:bodyPr/>
                    <a:lstStyle/>
                    <a:p>
                      <a:r>
                        <a:rPr lang="en-US" sz="1200" dirty="0"/>
                        <a:t>Hadoop, Cassandra, Hbase, CouchDB, Arango DB, MongoDB, JSON and other products</a:t>
                      </a:r>
                    </a:p>
                  </a:txBody>
                  <a:tcPr/>
                </a:tc>
                <a:tc>
                  <a:txBody>
                    <a:bodyPr/>
                    <a:lstStyle/>
                    <a:p>
                      <a:r>
                        <a:rPr lang="en-US" sz="1200" dirty="0"/>
                        <a:t>Web applications such as Facebook and Twitter use Big Data technologies. The NoSQL movement is geared toward processing large data sets using NoSQL data models which replace relational databases with nonrelational data structures such as XML and JSON, and which may supplant relational databases during your career.  See Chapter 12 and Appendices K and L.</a:t>
                      </a:r>
                    </a:p>
                  </a:txBody>
                  <a:tcPr/>
                </a:tc>
                <a:extLst>
                  <a:ext uri="{0D108BD9-81ED-4DB2-BD59-A6C34878D82A}">
                    <a16:rowId xmlns:a16="http://schemas.microsoft.com/office/drawing/2014/main" val="2354591124"/>
                  </a:ext>
                </a:extLst>
              </a:tr>
            </a:tbl>
          </a:graphicData>
        </a:graphic>
      </p:graphicFrame>
    </p:spTree>
    <p:extLst>
      <p:ext uri="{BB962C8B-B14F-4D97-AF65-F5344CB8AC3E}">
        <p14:creationId xmlns:p14="http://schemas.microsoft.com/office/powerpoint/2010/main" val="3733852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2F90-8C56-4E4D-B64A-4601CA069E8D}"/>
              </a:ext>
            </a:extLst>
          </p:cNvPr>
          <p:cNvSpPr>
            <a:spLocks noGrp="1"/>
          </p:cNvSpPr>
          <p:nvPr>
            <p:ph type="title"/>
          </p:nvPr>
        </p:nvSpPr>
        <p:spPr/>
        <p:txBody>
          <a:bodyPr/>
          <a:lstStyle/>
          <a:p>
            <a:r>
              <a:rPr lang="en-US" dirty="0"/>
              <a:t>The Relational Database Model</a:t>
            </a:r>
          </a:p>
        </p:txBody>
      </p:sp>
      <p:sp>
        <p:nvSpPr>
          <p:cNvPr id="3" name="Text Placeholder 2">
            <a:extLst>
              <a:ext uri="{FF2B5EF4-FFF2-40B4-BE49-F238E27FC236}">
                <a16:creationId xmlns:a16="http://schemas.microsoft.com/office/drawing/2014/main" id="{131BB57D-A0C0-44C7-9515-A6B09783552C}"/>
              </a:ext>
            </a:extLst>
          </p:cNvPr>
          <p:cNvSpPr>
            <a:spLocks noGrp="1"/>
          </p:cNvSpPr>
          <p:nvPr>
            <p:ph idx="1"/>
          </p:nvPr>
        </p:nvSpPr>
        <p:spPr>
          <a:xfrm>
            <a:off x="457200" y="1363450"/>
            <a:ext cx="8229600" cy="4796050"/>
          </a:xfrm>
        </p:spPr>
        <p:txBody>
          <a:bodyPr>
            <a:normAutofit/>
          </a:bodyPr>
          <a:lstStyle/>
          <a:p>
            <a:r>
              <a:rPr lang="en-US" sz="3000" dirty="0"/>
              <a:t>The dominant database model is the </a:t>
            </a:r>
            <a:r>
              <a:rPr lang="en-US" sz="2800" b="1" dirty="0">
                <a:solidFill>
                  <a:schemeClr val="tx2"/>
                </a:solidFill>
                <a:latin typeface="Arial" panose="020B0604020202020204" pitchFamily="34" charset="0"/>
              </a:rPr>
              <a:t>relational database model</a:t>
            </a:r>
            <a:r>
              <a:rPr lang="en-US" sz="3000" dirty="0"/>
              <a:t>—all current major DBMS products are based on it.</a:t>
            </a:r>
          </a:p>
          <a:p>
            <a:r>
              <a:rPr lang="en-US" sz="3000" dirty="0"/>
              <a:t>It was created by IBM engineer </a:t>
            </a:r>
            <a:r>
              <a:rPr lang="en-US" sz="3000" b="1" dirty="0">
                <a:solidFill>
                  <a:schemeClr val="tx2"/>
                </a:solidFill>
                <a:latin typeface="Arial" panose="020B0604020202020204" pitchFamily="34" charset="0"/>
              </a:rPr>
              <a:t>E. F. Codd</a:t>
            </a:r>
            <a:r>
              <a:rPr lang="en-US" sz="3000" dirty="0">
                <a:solidFill>
                  <a:schemeClr val="tx2"/>
                </a:solidFill>
              </a:rPr>
              <a:t> </a:t>
            </a:r>
            <a:r>
              <a:rPr lang="en-US" sz="3000" dirty="0"/>
              <a:t>in 1970.</a:t>
            </a:r>
          </a:p>
          <a:p>
            <a:r>
              <a:rPr lang="en-US" sz="3000" dirty="0"/>
              <a:t>It was based on mathematics called </a:t>
            </a:r>
            <a:r>
              <a:rPr lang="en-US" sz="3000" b="1" dirty="0">
                <a:solidFill>
                  <a:schemeClr val="tx2"/>
                </a:solidFill>
                <a:latin typeface="Arial" panose="020B0604020202020204" pitchFamily="34" charset="0"/>
              </a:rPr>
              <a:t>relational algebra</a:t>
            </a:r>
            <a:r>
              <a:rPr lang="en-US" sz="3000" dirty="0"/>
              <a:t>.</a:t>
            </a:r>
          </a:p>
          <a:p>
            <a:r>
              <a:rPr lang="en-US" sz="3000" dirty="0"/>
              <a:t>This text examines and explains the relational database mode.</a:t>
            </a:r>
          </a:p>
        </p:txBody>
      </p:sp>
    </p:spTree>
    <p:extLst>
      <p:ext uri="{BB962C8B-B14F-4D97-AF65-F5344CB8AC3E}">
        <p14:creationId xmlns:p14="http://schemas.microsoft.com/office/powerpoint/2010/main" val="2591454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B137F-17CE-49CA-B97F-60F3F09D6404}"/>
              </a:ext>
            </a:extLst>
          </p:cNvPr>
          <p:cNvSpPr>
            <a:spLocks noGrp="1"/>
          </p:cNvSpPr>
          <p:nvPr>
            <p:ph type="title"/>
          </p:nvPr>
        </p:nvSpPr>
        <p:spPr/>
        <p:txBody>
          <a:bodyPr/>
          <a:lstStyle/>
          <a:p>
            <a:r>
              <a:rPr lang="en-US" dirty="0"/>
              <a:t>The NoSQL Movement and Big Data</a:t>
            </a:r>
          </a:p>
        </p:txBody>
      </p:sp>
      <p:sp>
        <p:nvSpPr>
          <p:cNvPr id="3" name="Text Placeholder 2">
            <a:extLst>
              <a:ext uri="{FF2B5EF4-FFF2-40B4-BE49-F238E27FC236}">
                <a16:creationId xmlns:a16="http://schemas.microsoft.com/office/drawing/2014/main" id="{DE6197B0-D757-4D1A-B405-CE6F21A7F48B}"/>
              </a:ext>
            </a:extLst>
          </p:cNvPr>
          <p:cNvSpPr>
            <a:spLocks noGrp="1"/>
          </p:cNvSpPr>
          <p:nvPr>
            <p:ph idx="1"/>
          </p:nvPr>
        </p:nvSpPr>
        <p:spPr>
          <a:xfrm>
            <a:off x="457200" y="1600200"/>
            <a:ext cx="8229600" cy="4673600"/>
          </a:xfrm>
        </p:spPr>
        <p:txBody>
          <a:bodyPr>
            <a:normAutofit/>
          </a:bodyPr>
          <a:lstStyle/>
          <a:p>
            <a:r>
              <a:rPr lang="en-US" sz="3000" dirty="0"/>
              <a:t>Recent developments in Internet and mobile computing have resulted in the development of non-relational DBMSs.</a:t>
            </a:r>
          </a:p>
          <a:p>
            <a:pPr lvl="1"/>
            <a:r>
              <a:rPr lang="en-US" sz="2600" dirty="0"/>
              <a:t>NoSQL movement</a:t>
            </a:r>
          </a:p>
          <a:p>
            <a:pPr lvl="1"/>
            <a:r>
              <a:rPr lang="en-US" sz="2600" dirty="0"/>
              <a:t>Big Data</a:t>
            </a:r>
          </a:p>
          <a:p>
            <a:r>
              <a:rPr lang="en-US" sz="3000" dirty="0"/>
              <a:t>These do not replace the relational model, but rather complement it.</a:t>
            </a:r>
          </a:p>
          <a:p>
            <a:r>
              <a:rPr lang="en-US" sz="3000" dirty="0"/>
              <a:t>These topics are discussed in Chapter 12 and Appendix I.</a:t>
            </a:r>
          </a:p>
        </p:txBody>
      </p:sp>
    </p:spTree>
    <p:extLst>
      <p:ext uri="{BB962C8B-B14F-4D97-AF65-F5344CB8AC3E}">
        <p14:creationId xmlns:p14="http://schemas.microsoft.com/office/powerpoint/2010/main" val="2726269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01D4-4BCA-42BB-B127-845F439F7EB5}"/>
              </a:ext>
            </a:extLst>
          </p:cNvPr>
          <p:cNvSpPr>
            <a:spLocks noGrp="1"/>
          </p:cNvSpPr>
          <p:nvPr>
            <p:ph type="title"/>
          </p:nvPr>
        </p:nvSpPr>
        <p:spPr/>
        <p:txBody>
          <a:bodyPr>
            <a:normAutofit fontScale="90000"/>
          </a:bodyPr>
          <a:lstStyle/>
          <a:p>
            <a:r>
              <a:rPr lang="en-US" sz="3200" dirty="0"/>
              <a:t>Database Processing</a:t>
            </a:r>
            <a:br>
              <a:rPr lang="en-US" sz="3200" dirty="0"/>
            </a:br>
            <a:r>
              <a:rPr lang="en-US" sz="2400" dirty="0"/>
              <a:t>Fundamentals, Design, and Implementation (15</a:t>
            </a:r>
            <a:r>
              <a:rPr lang="en-US" sz="2400" baseline="30000" dirty="0"/>
              <a:t>th</a:t>
            </a:r>
            <a:r>
              <a:rPr lang="en-US" sz="2400" dirty="0"/>
              <a:t> Edition)</a:t>
            </a:r>
          </a:p>
        </p:txBody>
      </p:sp>
      <p:sp>
        <p:nvSpPr>
          <p:cNvPr id="3" name="Text Placeholder 2">
            <a:extLst>
              <a:ext uri="{FF2B5EF4-FFF2-40B4-BE49-F238E27FC236}">
                <a16:creationId xmlns:a16="http://schemas.microsoft.com/office/drawing/2014/main" id="{713E4CD6-5A22-4AA7-9E35-AC1733CCDAA4}"/>
              </a:ext>
            </a:extLst>
          </p:cNvPr>
          <p:cNvSpPr>
            <a:spLocks noGrp="1"/>
          </p:cNvSpPr>
          <p:nvPr>
            <p:ph idx="1"/>
          </p:nvPr>
        </p:nvSpPr>
        <p:spPr/>
        <p:txBody>
          <a:bodyPr/>
          <a:lstStyle/>
          <a:p>
            <a:endParaRPr lang="en-US" dirty="0"/>
          </a:p>
          <a:p>
            <a:endParaRPr lang="en-US" dirty="0"/>
          </a:p>
          <a:p>
            <a:endParaRPr lang="en-US" dirty="0"/>
          </a:p>
          <a:p>
            <a:pPr marL="101600" indent="0" algn="ctr">
              <a:buNone/>
            </a:pPr>
            <a:r>
              <a:rPr lang="en-US" sz="3600" b="1" dirty="0">
                <a:solidFill>
                  <a:schemeClr val="tx2"/>
                </a:solidFill>
              </a:rPr>
              <a:t>End of Presentation:</a:t>
            </a:r>
          </a:p>
          <a:p>
            <a:pPr marL="101600" indent="0" algn="ctr">
              <a:buNone/>
            </a:pPr>
            <a:r>
              <a:rPr lang="en-US" sz="3600" dirty="0"/>
              <a:t>Chapter One</a:t>
            </a:r>
          </a:p>
        </p:txBody>
      </p:sp>
    </p:spTree>
    <p:extLst>
      <p:ext uri="{BB962C8B-B14F-4D97-AF65-F5344CB8AC3E}">
        <p14:creationId xmlns:p14="http://schemas.microsoft.com/office/powerpoint/2010/main" val="39165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6" name="Shape 386"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title="Copyright Notice"/>
          <p:cNvPicPr preferRelativeResize="0"/>
          <p:nvPr/>
        </p:nvPicPr>
        <p:blipFill>
          <a:blip r:embed="rId3">
            <a:alphaModFix/>
          </a:blip>
          <a:stretch>
            <a:fillRect/>
          </a:stretch>
        </p:blipFill>
        <p:spPr>
          <a:xfrm>
            <a:off x="715650" y="2310096"/>
            <a:ext cx="7419975" cy="246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EE41D-DE4B-4A4D-BA30-B89C4DEF1A61}"/>
              </a:ext>
            </a:extLst>
          </p:cNvPr>
          <p:cNvSpPr>
            <a:spLocks noGrp="1"/>
          </p:cNvSpPr>
          <p:nvPr>
            <p:ph type="title"/>
          </p:nvPr>
        </p:nvSpPr>
        <p:spPr/>
        <p:txBody>
          <a:bodyPr/>
          <a:lstStyle/>
          <a:p>
            <a:r>
              <a:rPr lang="en-US" dirty="0"/>
              <a:t>How Did We Get Here?</a:t>
            </a:r>
            <a:br>
              <a:rPr lang="en-US" dirty="0"/>
            </a:br>
            <a:r>
              <a:rPr lang="en-US" sz="2800" dirty="0"/>
              <a:t>The Internet World I</a:t>
            </a:r>
            <a:endParaRPr lang="en-US" dirty="0"/>
          </a:p>
        </p:txBody>
      </p:sp>
      <p:sp>
        <p:nvSpPr>
          <p:cNvPr id="3" name="Text Placeholder 2">
            <a:extLst>
              <a:ext uri="{FF2B5EF4-FFF2-40B4-BE49-F238E27FC236}">
                <a16:creationId xmlns:a16="http://schemas.microsoft.com/office/drawing/2014/main" id="{456425F5-BEAB-421E-9FFC-2E86DFC93878}"/>
              </a:ext>
            </a:extLst>
          </p:cNvPr>
          <p:cNvSpPr>
            <a:spLocks noGrp="1"/>
          </p:cNvSpPr>
          <p:nvPr>
            <p:ph idx="1"/>
          </p:nvPr>
        </p:nvSpPr>
        <p:spPr/>
        <p:txBody>
          <a:bodyPr>
            <a:normAutofit lnSpcReduction="10000"/>
          </a:bodyPr>
          <a:lstStyle/>
          <a:p>
            <a:r>
              <a:rPr lang="en-US" sz="2800" dirty="0"/>
              <a:t>Personal Computers</a:t>
            </a:r>
          </a:p>
          <a:p>
            <a:pPr lvl="1"/>
            <a:r>
              <a:rPr lang="en-US" sz="2800" dirty="0"/>
              <a:t>1977: Apple II</a:t>
            </a:r>
          </a:p>
          <a:p>
            <a:pPr lvl="1"/>
            <a:r>
              <a:rPr lang="en-US" sz="2800" dirty="0"/>
              <a:t>1981: IBM PC</a:t>
            </a:r>
          </a:p>
          <a:p>
            <a:r>
              <a:rPr lang="en-US" sz="2800" dirty="0"/>
              <a:t>Local Area Networks</a:t>
            </a:r>
          </a:p>
          <a:p>
            <a:pPr lvl="1"/>
            <a:r>
              <a:rPr lang="en-US" sz="2800" dirty="0"/>
              <a:t>Ethernet networking technology</a:t>
            </a:r>
          </a:p>
          <a:p>
            <a:pPr lvl="2"/>
            <a:r>
              <a:rPr lang="en-US" sz="2400" dirty="0"/>
              <a:t>Early 1970s: Xerox Palo Alto Research Center</a:t>
            </a:r>
          </a:p>
          <a:p>
            <a:pPr lvl="2"/>
            <a:r>
              <a:rPr lang="en-US" sz="2400" dirty="0"/>
              <a:t>1983</a:t>
            </a:r>
            <a:r>
              <a:rPr lang="en-US" sz="2400"/>
              <a:t>: U.S. </a:t>
            </a:r>
            <a:r>
              <a:rPr lang="en-US" sz="2400" dirty="0"/>
              <a:t>National Standard</a:t>
            </a:r>
          </a:p>
          <a:p>
            <a:endParaRPr lang="en-US" dirty="0"/>
          </a:p>
        </p:txBody>
      </p:sp>
    </p:spTree>
    <p:extLst>
      <p:ext uri="{BB962C8B-B14F-4D97-AF65-F5344CB8AC3E}">
        <p14:creationId xmlns:p14="http://schemas.microsoft.com/office/powerpoint/2010/main" val="168695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AA75-E75C-44A9-B87D-8E7463D3A84D}"/>
              </a:ext>
            </a:extLst>
          </p:cNvPr>
          <p:cNvSpPr>
            <a:spLocks noGrp="1"/>
          </p:cNvSpPr>
          <p:nvPr>
            <p:ph type="title"/>
          </p:nvPr>
        </p:nvSpPr>
        <p:spPr/>
        <p:txBody>
          <a:bodyPr/>
          <a:lstStyle/>
          <a:p>
            <a:r>
              <a:rPr lang="en-US" dirty="0"/>
              <a:t>How Did We Get Here?</a:t>
            </a:r>
            <a:br>
              <a:rPr lang="en-US" dirty="0"/>
            </a:br>
            <a:r>
              <a:rPr lang="en-US" sz="2800" dirty="0"/>
              <a:t>The Internet World II</a:t>
            </a:r>
            <a:endParaRPr lang="en-US" dirty="0"/>
          </a:p>
        </p:txBody>
      </p:sp>
      <p:sp>
        <p:nvSpPr>
          <p:cNvPr id="3" name="Text Placeholder 2">
            <a:extLst>
              <a:ext uri="{FF2B5EF4-FFF2-40B4-BE49-F238E27FC236}">
                <a16:creationId xmlns:a16="http://schemas.microsoft.com/office/drawing/2014/main" id="{319D5C1C-74BF-4194-84A4-3D43B0EC3F10}"/>
              </a:ext>
            </a:extLst>
          </p:cNvPr>
          <p:cNvSpPr>
            <a:spLocks noGrp="1"/>
          </p:cNvSpPr>
          <p:nvPr>
            <p:ph idx="1"/>
          </p:nvPr>
        </p:nvSpPr>
        <p:spPr/>
        <p:txBody>
          <a:bodyPr>
            <a:normAutofit fontScale="92500" lnSpcReduction="10000"/>
          </a:bodyPr>
          <a:lstStyle/>
          <a:p>
            <a:r>
              <a:rPr lang="en-US" sz="2800" dirty="0"/>
              <a:t>The Internet</a:t>
            </a:r>
          </a:p>
          <a:p>
            <a:pPr lvl="1"/>
            <a:r>
              <a:rPr lang="en-US" sz="2400" dirty="0"/>
              <a:t>1969: ARPANET</a:t>
            </a:r>
          </a:p>
          <a:p>
            <a:r>
              <a:rPr lang="en-US" sz="2400" dirty="0"/>
              <a:t>World Wide Web (WWW)</a:t>
            </a:r>
          </a:p>
          <a:p>
            <a:pPr lvl="1"/>
            <a:r>
              <a:rPr lang="en-US" sz="2400" dirty="0"/>
              <a:t>1993: First Web browser (Netscape) available</a:t>
            </a:r>
          </a:p>
          <a:p>
            <a:pPr lvl="1"/>
            <a:r>
              <a:rPr lang="en-US" sz="2400" dirty="0"/>
              <a:t>Mid 1990s: Online retail sites</a:t>
            </a:r>
          </a:p>
          <a:p>
            <a:pPr lvl="2"/>
            <a:r>
              <a:rPr lang="en-US" sz="2400" dirty="0"/>
              <a:t>1995: Amazon</a:t>
            </a:r>
          </a:p>
          <a:p>
            <a:pPr lvl="2"/>
            <a:r>
              <a:rPr lang="en-US" sz="2400" dirty="0"/>
              <a:t>Followed by Best Buy</a:t>
            </a:r>
          </a:p>
          <a:p>
            <a:r>
              <a:rPr lang="en-US" sz="2400" dirty="0"/>
              <a:t>Early 2000s: Web 2.0</a:t>
            </a:r>
          </a:p>
          <a:p>
            <a:endParaRPr lang="en-US" dirty="0"/>
          </a:p>
        </p:txBody>
      </p:sp>
    </p:spTree>
    <p:extLst>
      <p:ext uri="{BB962C8B-B14F-4D97-AF65-F5344CB8AC3E}">
        <p14:creationId xmlns:p14="http://schemas.microsoft.com/office/powerpoint/2010/main" val="2772244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C329-FD82-4E55-AA2A-3A8CF15CBCAA}"/>
              </a:ext>
            </a:extLst>
          </p:cNvPr>
          <p:cNvSpPr>
            <a:spLocks noGrp="1"/>
          </p:cNvSpPr>
          <p:nvPr>
            <p:ph type="title"/>
          </p:nvPr>
        </p:nvSpPr>
        <p:spPr/>
        <p:txBody>
          <a:bodyPr/>
          <a:lstStyle/>
          <a:p>
            <a:r>
              <a:rPr lang="en-US" dirty="0"/>
              <a:t>How Did We Get Here?</a:t>
            </a:r>
            <a:br>
              <a:rPr lang="en-US" dirty="0"/>
            </a:br>
            <a:r>
              <a:rPr lang="en-US" sz="2800" dirty="0"/>
              <a:t>The Smartphone World</a:t>
            </a:r>
            <a:endParaRPr lang="en-US" dirty="0"/>
          </a:p>
        </p:txBody>
      </p:sp>
      <p:sp>
        <p:nvSpPr>
          <p:cNvPr id="3" name="Text Placeholder 2">
            <a:extLst>
              <a:ext uri="{FF2B5EF4-FFF2-40B4-BE49-F238E27FC236}">
                <a16:creationId xmlns:a16="http://schemas.microsoft.com/office/drawing/2014/main" id="{1E995129-669C-45E2-9459-0174358F9D14}"/>
              </a:ext>
            </a:extLst>
          </p:cNvPr>
          <p:cNvSpPr>
            <a:spLocks noGrp="1"/>
          </p:cNvSpPr>
          <p:nvPr>
            <p:ph idx="1"/>
          </p:nvPr>
        </p:nvSpPr>
        <p:spPr/>
        <p:txBody>
          <a:bodyPr>
            <a:normAutofit fontScale="92500" lnSpcReduction="20000"/>
          </a:bodyPr>
          <a:lstStyle/>
          <a:p>
            <a:r>
              <a:rPr lang="en-US" sz="2800" dirty="0"/>
              <a:t>Mid 1970s: Mobile Phone (Cell Phone)</a:t>
            </a:r>
          </a:p>
          <a:p>
            <a:r>
              <a:rPr lang="en-US" sz="2800" dirty="0"/>
              <a:t>Smartphone</a:t>
            </a:r>
          </a:p>
          <a:p>
            <a:pPr lvl="1"/>
            <a:r>
              <a:rPr lang="en-US" sz="2400" dirty="0"/>
              <a:t>2007: Apple iPhone</a:t>
            </a:r>
          </a:p>
          <a:p>
            <a:pPr lvl="1"/>
            <a:r>
              <a:rPr lang="en-US" sz="2400" dirty="0"/>
              <a:t>2008: Google Android Operating System</a:t>
            </a:r>
          </a:p>
          <a:p>
            <a:r>
              <a:rPr lang="en-US" sz="2800" dirty="0"/>
              <a:t>Tablets</a:t>
            </a:r>
          </a:p>
          <a:p>
            <a:pPr lvl="1"/>
            <a:r>
              <a:rPr lang="en-US" sz="2400" dirty="0"/>
              <a:t>2010: Apple iPad</a:t>
            </a:r>
          </a:p>
          <a:p>
            <a:r>
              <a:rPr lang="en-US" sz="2800" dirty="0"/>
              <a:t>Apps</a:t>
            </a:r>
          </a:p>
          <a:p>
            <a:r>
              <a:rPr lang="en-US" sz="2800" dirty="0"/>
              <a:t>All of these examples depend on databases</a:t>
            </a:r>
          </a:p>
          <a:p>
            <a:endParaRPr lang="en-US" dirty="0"/>
          </a:p>
        </p:txBody>
      </p:sp>
    </p:spTree>
    <p:extLst>
      <p:ext uri="{BB962C8B-B14F-4D97-AF65-F5344CB8AC3E}">
        <p14:creationId xmlns:p14="http://schemas.microsoft.com/office/powerpoint/2010/main" val="2311680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00743-6562-4E52-9E35-B485F275E57A}"/>
              </a:ext>
            </a:extLst>
          </p:cNvPr>
          <p:cNvSpPr>
            <a:spLocks noGrp="1"/>
          </p:cNvSpPr>
          <p:nvPr>
            <p:ph type="title"/>
          </p:nvPr>
        </p:nvSpPr>
        <p:spPr>
          <a:xfrm>
            <a:off x="457200" y="318680"/>
            <a:ext cx="8229600" cy="1097279"/>
          </a:xfrm>
        </p:spPr>
        <p:txBody>
          <a:bodyPr>
            <a:normAutofit fontScale="90000"/>
          </a:bodyPr>
          <a:lstStyle/>
          <a:p>
            <a:r>
              <a:rPr lang="en-US" dirty="0"/>
              <a:t>Databases in the Internet and Mobile Device World</a:t>
            </a:r>
          </a:p>
        </p:txBody>
      </p:sp>
      <p:sp>
        <p:nvSpPr>
          <p:cNvPr id="3" name="Text Placeholder 2">
            <a:extLst>
              <a:ext uri="{FF2B5EF4-FFF2-40B4-BE49-F238E27FC236}">
                <a16:creationId xmlns:a16="http://schemas.microsoft.com/office/drawing/2014/main" id="{A4C87968-CA00-4AFC-9267-6F9125A6C321}"/>
              </a:ext>
            </a:extLst>
          </p:cNvPr>
          <p:cNvSpPr>
            <a:spLocks noGrp="1"/>
          </p:cNvSpPr>
          <p:nvPr>
            <p:ph idx="1"/>
          </p:nvPr>
        </p:nvSpPr>
        <p:spPr/>
        <p:txBody>
          <a:bodyPr>
            <a:normAutofit fontScale="92500" lnSpcReduction="20000"/>
          </a:bodyPr>
          <a:lstStyle/>
          <a:p>
            <a:r>
              <a:rPr lang="en-US" sz="2800" dirty="0"/>
              <a:t>Databases are important because they are everywhere and are used daily:</a:t>
            </a:r>
          </a:p>
          <a:p>
            <a:pPr lvl="1"/>
            <a:r>
              <a:rPr lang="en-US" sz="2400" dirty="0"/>
              <a:t>Facebook</a:t>
            </a:r>
          </a:p>
          <a:p>
            <a:pPr lvl="2"/>
            <a:r>
              <a:rPr lang="en-US" sz="2000" dirty="0"/>
              <a:t>Posts</a:t>
            </a:r>
          </a:p>
          <a:p>
            <a:pPr lvl="2"/>
            <a:r>
              <a:rPr lang="en-US" sz="2000" dirty="0"/>
              <a:t>Likes</a:t>
            </a:r>
          </a:p>
          <a:p>
            <a:pPr lvl="1"/>
            <a:r>
              <a:rPr lang="en-US" sz="2400" dirty="0"/>
              <a:t>Twitter</a:t>
            </a:r>
          </a:p>
          <a:p>
            <a:pPr lvl="2"/>
            <a:r>
              <a:rPr lang="en-US" sz="2000" dirty="0"/>
              <a:t>Tweets</a:t>
            </a:r>
          </a:p>
          <a:p>
            <a:pPr lvl="1"/>
            <a:r>
              <a:rPr lang="en-US" sz="2400" dirty="0"/>
              <a:t>Online shopping</a:t>
            </a:r>
          </a:p>
          <a:p>
            <a:pPr lvl="2"/>
            <a:r>
              <a:rPr lang="en-US" sz="2400" dirty="0">
                <a:solidFill>
                  <a:schemeClr val="tx2"/>
                </a:solidFill>
                <a:hlinkClick r:id="rId2"/>
              </a:rPr>
              <a:t>Amazon.com</a:t>
            </a:r>
            <a:r>
              <a:rPr lang="en-US" sz="2400" dirty="0">
                <a:solidFill>
                  <a:schemeClr val="tx2"/>
                </a:solidFill>
              </a:rPr>
              <a:t> </a:t>
            </a:r>
            <a:r>
              <a:rPr lang="en-US" sz="2400" dirty="0"/>
              <a:t>– [Do an actual search]</a:t>
            </a:r>
          </a:p>
          <a:p>
            <a:endParaRPr lang="en-US" dirty="0"/>
          </a:p>
        </p:txBody>
      </p:sp>
    </p:spTree>
    <p:extLst>
      <p:ext uri="{BB962C8B-B14F-4D97-AF65-F5344CB8AC3E}">
        <p14:creationId xmlns:p14="http://schemas.microsoft.com/office/powerpoint/2010/main" val="346419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24CD-D881-4D44-A225-A147D48619D3}"/>
              </a:ext>
            </a:extLst>
          </p:cNvPr>
          <p:cNvSpPr>
            <a:spLocks noGrp="1"/>
          </p:cNvSpPr>
          <p:nvPr>
            <p:ph type="title"/>
          </p:nvPr>
        </p:nvSpPr>
        <p:spPr/>
        <p:txBody>
          <a:bodyPr>
            <a:normAutofit fontScale="90000"/>
          </a:bodyPr>
          <a:lstStyle/>
          <a:p>
            <a:r>
              <a:rPr lang="en-US" dirty="0"/>
              <a:t>Figure 1-1</a:t>
            </a:r>
            <a:br>
              <a:rPr lang="en-US" dirty="0"/>
            </a:br>
            <a:r>
              <a:rPr lang="en-US" sz="3000" dirty="0"/>
              <a:t>Searching a Database in a Web Browser (1 of 2)</a:t>
            </a:r>
          </a:p>
        </p:txBody>
      </p:sp>
      <p:pic>
        <p:nvPicPr>
          <p:cNvPr id="5" name="Picture 4">
            <a:extLst>
              <a:ext uri="{FF2B5EF4-FFF2-40B4-BE49-F238E27FC236}">
                <a16:creationId xmlns:a16="http://schemas.microsoft.com/office/drawing/2014/main" id="{7ABAADFE-2425-4385-B59A-E7724CFAA26D}"/>
              </a:ext>
            </a:extLst>
          </p:cNvPr>
          <p:cNvPicPr>
            <a:picLocks noChangeAspect="1"/>
          </p:cNvPicPr>
          <p:nvPr/>
        </p:nvPicPr>
        <p:blipFill>
          <a:blip r:embed="rId2"/>
          <a:stretch>
            <a:fillRect/>
          </a:stretch>
        </p:blipFill>
        <p:spPr>
          <a:xfrm>
            <a:off x="860085" y="1536865"/>
            <a:ext cx="7549475" cy="2255747"/>
          </a:xfrm>
          <a:prstGeom prst="rect">
            <a:avLst/>
          </a:prstGeom>
        </p:spPr>
      </p:pic>
      <p:pic>
        <p:nvPicPr>
          <p:cNvPr id="7" name="Picture 6">
            <a:extLst>
              <a:ext uri="{FF2B5EF4-FFF2-40B4-BE49-F238E27FC236}">
                <a16:creationId xmlns:a16="http://schemas.microsoft.com/office/drawing/2014/main" id="{6D699A49-1070-4630-B8EF-5E5ACE8CE30A}"/>
              </a:ext>
            </a:extLst>
          </p:cNvPr>
          <p:cNvPicPr>
            <a:picLocks noChangeAspect="1"/>
          </p:cNvPicPr>
          <p:nvPr/>
        </p:nvPicPr>
        <p:blipFill>
          <a:blip r:embed="rId3"/>
          <a:stretch>
            <a:fillRect/>
          </a:stretch>
        </p:blipFill>
        <p:spPr>
          <a:xfrm>
            <a:off x="1331876" y="3863181"/>
            <a:ext cx="6605891" cy="2333551"/>
          </a:xfrm>
          <a:prstGeom prst="rect">
            <a:avLst/>
          </a:prstGeom>
        </p:spPr>
      </p:pic>
    </p:spTree>
    <p:extLst>
      <p:ext uri="{BB962C8B-B14F-4D97-AF65-F5344CB8AC3E}">
        <p14:creationId xmlns:p14="http://schemas.microsoft.com/office/powerpoint/2010/main" val="170033822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5968</TotalTime>
  <Words>1823</Words>
  <Application>Microsoft Office PowerPoint</Application>
  <PresentationFormat>On-screen Show (4:3)</PresentationFormat>
  <Paragraphs>357</Paragraphs>
  <Slides>49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Century Gothic</vt:lpstr>
      <vt:lpstr>Times New Roman</vt:lpstr>
      <vt:lpstr>Wingdings 3</vt:lpstr>
      <vt:lpstr>Wisp</vt:lpstr>
      <vt:lpstr>Database Processing: Fundamentals, Design, and Implementation</vt:lpstr>
      <vt:lpstr>Bill Gates</vt:lpstr>
      <vt:lpstr>Learning Objectives (1 of 2)</vt:lpstr>
      <vt:lpstr>Learning Objectives (2 of 2)</vt:lpstr>
      <vt:lpstr>How Did We Get Here? The Internet World I</vt:lpstr>
      <vt:lpstr>How Did We Get Here? The Internet World II</vt:lpstr>
      <vt:lpstr>How Did We Get Here? The Smartphone World</vt:lpstr>
      <vt:lpstr>Databases in the Internet and Mobile Device World</vt:lpstr>
      <vt:lpstr>Figure 1-1 Searching a Database in a Web Browser (1 of 2)</vt:lpstr>
      <vt:lpstr>Figure 1-1 Searching a Database in a Web Browser (2 of 2)</vt:lpstr>
      <vt:lpstr>The Characteristics of Databases</vt:lpstr>
      <vt:lpstr>Figure 1-2 The Internet and Mobile Device World</vt:lpstr>
      <vt:lpstr>Naming Conventions in this Textbook</vt:lpstr>
      <vt:lpstr>Figure 1-3 The STUDENT and CLASS Tables</vt:lpstr>
      <vt:lpstr>Figure 1-4 The STUDENT, CLASS, and GRADE Tables</vt:lpstr>
      <vt:lpstr>Figure 1-5 The Key Database Characteristics: Related Tables</vt:lpstr>
      <vt:lpstr>Figure 1-6 Microsoft Access 2016 View of Tables and Relationships</vt:lpstr>
      <vt:lpstr>Databases Create Information</vt:lpstr>
      <vt:lpstr>Figure 1-7 Example Database Applications</vt:lpstr>
      <vt:lpstr>Figure 1-8 The Components of a Database System</vt:lpstr>
      <vt:lpstr>Figure 1-9 The Components of a Database System with SQL</vt:lpstr>
      <vt:lpstr>Applications, the  DBMS, and SQL</vt:lpstr>
      <vt:lpstr>Figure 1-10 Basic Functions of Application Programs</vt:lpstr>
      <vt:lpstr>Figure 1-11 An Example Data Entry Form</vt:lpstr>
      <vt:lpstr>Figure 1-12 Example SQL Query Results</vt:lpstr>
      <vt:lpstr>Figure 1-13 Example Report</vt:lpstr>
      <vt:lpstr>Figure 1-14 Functions of a DBMS</vt:lpstr>
      <vt:lpstr>The Database</vt:lpstr>
      <vt:lpstr>Figure 1-15 Typical Metadata Tables (1 of 2)</vt:lpstr>
      <vt:lpstr>Figure 1-15 Typical Metadata Tables (2 of 2)</vt:lpstr>
      <vt:lpstr>Figure 1-16 Typical Metadata Tables</vt:lpstr>
      <vt:lpstr>Microsoft Access</vt:lpstr>
      <vt:lpstr>What is Microsoft Access?</vt:lpstr>
      <vt:lpstr>Figure 1-17 Components of a Microsoft Access Database System</vt:lpstr>
      <vt:lpstr>Figure 1-18 Components of an Enterprise-Class Database System</vt:lpstr>
      <vt:lpstr>Figure 1-19 Common Professional View of DBMS Products</vt:lpstr>
      <vt:lpstr>Figure 1-20 Three Types of Database Design</vt:lpstr>
      <vt:lpstr>Figure 1-21 Databases Originating from Existing Data</vt:lpstr>
      <vt:lpstr>Figure 1-22 Data Import: One or Two Tables?</vt:lpstr>
      <vt:lpstr>Figure 1-23 Database Originating from New Systems Development</vt:lpstr>
      <vt:lpstr>Figure 1-24 Databases Originating from Database Redesign</vt:lpstr>
      <vt:lpstr>Figure 1-25 Working Domains of Knowledge Workers, Programmers, and Database Administrators</vt:lpstr>
      <vt:lpstr>Figure 1-26 Priorities of What You Need to Know </vt:lpstr>
      <vt:lpstr>Figure 1-27 Database History (1 of 2)</vt:lpstr>
      <vt:lpstr>Figure 1-27 Database History (2 of 2)</vt:lpstr>
      <vt:lpstr>The Relational Database Model</vt:lpstr>
      <vt:lpstr>The NoSQL Movement and Big Data</vt:lpstr>
      <vt:lpstr>Database Processing Fundamentals, Design, and Implementation (15th Edition)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PowerPoint Template</dc:title>
  <dc:creator>liberte kamdem</dc:creator>
  <cp:lastModifiedBy>liberte kamdem</cp:lastModifiedBy>
  <cp:revision>107</cp:revision>
  <dcterms:modified xsi:type="dcterms:W3CDTF">2020-05-22T21:13:06Z</dcterms:modified>
</cp:coreProperties>
</file>